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918" r:id="rId2"/>
    <p:sldMasterId id="2147483937" r:id="rId3"/>
    <p:sldMasterId id="2147483943" r:id="rId4"/>
    <p:sldMasterId id="2147483945" r:id="rId5"/>
    <p:sldMasterId id="2147483956" r:id="rId6"/>
    <p:sldMasterId id="2147483964" r:id="rId7"/>
  </p:sldMasterIdLst>
  <p:notesMasterIdLst>
    <p:notesMasterId r:id="rId15"/>
  </p:notesMasterIdLst>
  <p:handoutMasterIdLst>
    <p:handoutMasterId r:id="rId16"/>
  </p:handoutMasterIdLst>
  <p:sldIdLst>
    <p:sldId id="3886" r:id="rId8"/>
    <p:sldId id="3946" r:id="rId9"/>
    <p:sldId id="3947" r:id="rId10"/>
    <p:sldId id="3942" r:id="rId11"/>
    <p:sldId id="3949" r:id="rId12"/>
    <p:sldId id="3945" r:id="rId13"/>
    <p:sldId id="278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EB"/>
    <a:srgbClr val="E9002F"/>
    <a:srgbClr val="CCFFFF"/>
    <a:srgbClr val="006699"/>
    <a:srgbClr val="FFFFFF"/>
    <a:srgbClr val="000000"/>
    <a:srgbClr val="595757"/>
    <a:srgbClr val="221815"/>
    <a:srgbClr val="88888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6291"/>
  </p:normalViewPr>
  <p:slideViewPr>
    <p:cSldViewPr snapToGrid="0" snapToObjects="1">
      <p:cViewPr varScale="1">
        <p:scale>
          <a:sx n="50" d="100"/>
          <a:sy n="50" d="100"/>
        </p:scale>
        <p:origin x="29" y="12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123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528" y="365128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3"/>
            <a:ext cx="2744272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25EF40F1-D08A-477B-8CEC-8D47C6DBA6DA}" type="datetimeFigureOut">
              <a:rPr lang="en-US" smtClean="0">
                <a:solidFill>
                  <a:srgbClr val="1D1D1A"/>
                </a:solidFill>
              </a:rPr>
              <a:pPr defTabSz="914112"/>
              <a:t>5/12/2023</a:t>
            </a:fld>
            <a:endParaRPr lang="en-US">
              <a:solidFill>
                <a:srgbClr val="1D1D1A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3"/>
            <a:ext cx="4116408" cy="365125"/>
          </a:xfrm>
          <a:prstGeom prst="rect">
            <a:avLst/>
          </a:prstGeom>
        </p:spPr>
        <p:txBody>
          <a:bodyPr/>
          <a:lstStyle/>
          <a:p>
            <a:pPr defTabSz="914112"/>
            <a:endParaRPr lang="en-US">
              <a:solidFill>
                <a:srgbClr val="1D1D1A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3"/>
            <a:ext cx="2744272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6E8C1D92-A54B-4156-B5CB-8D2581B84E3F}" type="slidenum">
              <a:rPr lang="en-US" smtClean="0">
                <a:solidFill>
                  <a:srgbClr val="1D1D1A"/>
                </a:solidFill>
              </a:rPr>
              <a:pPr defTabSz="914112"/>
              <a:t>‹#›</a:t>
            </a:fld>
            <a:endParaRPr 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58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39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609681" y="392238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7" y="6492878"/>
            <a:ext cx="527257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044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  <a:ea typeface="宋体" charset="-122"/>
              </a:rPr>
              <a:pPr defTabSz="914044">
                <a:defRPr/>
              </a:pPr>
              <a:t>‹#›</a:t>
            </a:fld>
            <a:endParaRPr lang="en-GB" altLang="en-US">
              <a:solidFill>
                <a:srgbClr val="1D1D1A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046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201290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11323" y="297728"/>
            <a:ext cx="10472512" cy="786809"/>
          </a:xfrm>
          <a:prstGeom prst="rect">
            <a:avLst/>
          </a:prstGeom>
        </p:spPr>
        <p:txBody>
          <a:bodyPr anchor="ctr"/>
          <a:lstStyle>
            <a:lvl1pPr marL="0" marR="0" indent="0" algn="l" defTabSz="68511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8" b="1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811318" y="1400686"/>
            <a:ext cx="10472514" cy="4649240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98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Font typeface="Wingdings" pitchFamily="2" charset="2"/>
              <a:buChar char="Ø"/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击此处编辑目录文本样式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378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443" y="188641"/>
            <a:ext cx="11621829" cy="50405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443" y="764705"/>
            <a:ext cx="11717877" cy="54005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2"/>
            <a:ext cx="2744272" cy="365125"/>
          </a:xfrm>
          <a:prstGeom prst="rect">
            <a:avLst/>
          </a:prstGeom>
        </p:spPr>
        <p:txBody>
          <a:bodyPr/>
          <a:lstStyle/>
          <a:p>
            <a:fld id="{F2CF3765-2292-4E07-AF82-A4AD46B7E03A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2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2"/>
            <a:ext cx="2744272" cy="365125"/>
          </a:xfrm>
          <a:prstGeom prst="rect">
            <a:avLst/>
          </a:prstGeom>
        </p:spPr>
        <p:txBody>
          <a:bodyPr/>
          <a:lstStyle/>
          <a:p>
            <a:fld id="{2349D965-94C6-45D8-9496-DA450B2C7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29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609682" y="392237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7" y="6492878"/>
            <a:ext cx="527257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066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  <a:latin typeface="Calibri" panose="020F0502020204030204"/>
                <a:ea typeface="宋体" charset="-122"/>
              </a:rPr>
              <a:pPr defTabSz="914066">
                <a:defRPr/>
              </a:pPr>
              <a:t>‹#›</a:t>
            </a:fld>
            <a:endParaRPr lang="en-GB" altLang="en-US">
              <a:solidFill>
                <a:srgbClr val="1D1D1A"/>
              </a:solidFill>
              <a:latin typeface="Calibri" panose="020F0502020204030204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693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7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4938" dirty="0">
                <a:solidFill>
                  <a:srgbClr val="1D1D1A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460543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1252" y="297873"/>
            <a:ext cx="10740640" cy="519812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="1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8336" y="1220637"/>
            <a:ext cx="10733557" cy="500431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905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1252" y="297873"/>
            <a:ext cx="10740640" cy="519812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="1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8336" y="1220637"/>
            <a:ext cx="10733557" cy="500431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2154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424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528" y="365127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2"/>
            <a:ext cx="2744272" cy="365125"/>
          </a:xfrm>
          <a:prstGeom prst="rect">
            <a:avLst/>
          </a:prstGeom>
        </p:spPr>
        <p:txBody>
          <a:bodyPr/>
          <a:lstStyle/>
          <a:p>
            <a:fld id="{59D8F021-31FC-44BE-A9BD-93BDAF3D6EC5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2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2"/>
            <a:ext cx="2744272" cy="365125"/>
          </a:xfrm>
          <a:prstGeom prst="rect">
            <a:avLst/>
          </a:prstGeom>
        </p:spPr>
        <p:txBody>
          <a:bodyPr/>
          <a:lstStyle/>
          <a:p>
            <a:fld id="{25CC7D61-3343-4345-B8CC-84B45D8F8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881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7825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2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2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118788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72720" y="312714"/>
            <a:ext cx="11525781" cy="662549"/>
          </a:xfrm>
          <a:prstGeom prst="rect">
            <a:avLst/>
          </a:prstGeom>
        </p:spPr>
        <p:txBody>
          <a:bodyPr anchor="ctr"/>
          <a:lstStyle>
            <a:lvl1pPr>
              <a:defRPr sz="2664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指定模板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7913958" y="6360908"/>
            <a:ext cx="8981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12"/>
            <a:r>
              <a:rPr lang="en-US" altLang="zh-CN" sz="1399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</a:t>
            </a:r>
            <a:fld id="{735507DB-D848-4353-B6E8-221F2BF21F5B}" type="slidenum">
              <a:rPr lang="zh-CN" altLang="en-US" sz="1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defTabSz="914112"/>
              <a:t>‹#›</a:t>
            </a:fld>
            <a:endParaRPr lang="zh-CN" altLang="en-US" sz="1399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316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7289181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7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4798" dirty="0">
                <a:solidFill>
                  <a:srgbClr val="1D1D1A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382887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6" y="189003"/>
            <a:ext cx="11125180" cy="98198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099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908395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3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2" marR="0" indent="-168204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575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312" marR="0" indent="-285629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575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109" marR="0" indent="-168204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575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627" indent="-171086">
              <a:buFont typeface="Arial" panose="020B0604020202020204" pitchFamily="34" charset="0"/>
              <a:buChar char="•"/>
              <a:tabLst>
                <a:tab pos="1207906" algn="ctr"/>
              </a:tabLst>
              <a:defRPr sz="1299" baseline="0"/>
            </a:lvl4pPr>
            <a:lvl5pPr marL="525627" indent="-171086">
              <a:buFont typeface="Arial" panose="020B0604020202020204" pitchFamily="34" charset="0"/>
              <a:buChar char="•"/>
              <a:tabLst>
                <a:tab pos="1207906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86" marR="0" lvl="1" indent="-168204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57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09" marR="0" lvl="2" indent="-168204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57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09" marR="0" lvl="2" indent="-168204" algn="l" defTabSz="1187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575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6" y="456135"/>
            <a:ext cx="10740639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48" indent="0" algn="ctr">
              <a:buNone/>
              <a:defRPr sz="2597"/>
            </a:lvl2pPr>
            <a:lvl3pPr marL="1187293" indent="0" algn="ctr">
              <a:buNone/>
              <a:defRPr sz="2337"/>
            </a:lvl3pPr>
            <a:lvl4pPr marL="1780942" indent="0" algn="ctr">
              <a:buNone/>
              <a:defRPr sz="2079"/>
            </a:lvl4pPr>
            <a:lvl5pPr marL="2374589" indent="0" algn="ctr">
              <a:buNone/>
              <a:defRPr sz="2079"/>
            </a:lvl5pPr>
            <a:lvl6pPr marL="2968235" indent="0" algn="ctr">
              <a:buNone/>
              <a:defRPr sz="2079"/>
            </a:lvl6pPr>
            <a:lvl7pPr marL="3561882" indent="0" algn="ctr">
              <a:buNone/>
              <a:defRPr sz="2079"/>
            </a:lvl7pPr>
            <a:lvl8pPr marL="4155531" indent="0" algn="ctr">
              <a:buNone/>
              <a:defRPr sz="2079"/>
            </a:lvl8pPr>
            <a:lvl9pPr marL="4749176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229889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CEFBD2D-B3BA-4DC3-8C20-CB61D1AFD3EE}" type="datetimeFigureOut">
              <a:rPr lang="en-US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5/12/2023</a:t>
            </a:fld>
            <a:endParaRPr lang="en-US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B017DA65-5371-4BDC-A5ED-DE165A9F78EB}" type="slidenum">
              <a:rPr lang="en-US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49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07386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1252" y="168372"/>
            <a:ext cx="10740640" cy="519812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="1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897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32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7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4798" dirty="0">
                <a:solidFill>
                  <a:srgbClr val="1D1D1A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790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57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5" y="189001"/>
            <a:ext cx="11125179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100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03969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246307"/>
            <a:ext cx="10520363" cy="1022107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98500" y="1268413"/>
            <a:ext cx="10799763" cy="4932362"/>
          </a:xfrm>
          <a:prstGeom prst="rect">
            <a:avLst/>
          </a:prstGeom>
        </p:spPr>
        <p:txBody>
          <a:bodyPr/>
          <a:lstStyle>
            <a:lvl1pPr marL="180903" indent="-180903">
              <a:defRPr sz="1799"/>
            </a:lvl1pPr>
            <a:lvl2pPr marL="536360" indent="-179316">
              <a:buFont typeface="Microsoft YaHei UI" panose="020B0503020204020204" pitchFamily="34" charset="-122"/>
              <a:buChar char="›"/>
              <a:defRPr sz="1599"/>
            </a:lvl2pPr>
            <a:lvl3pPr marL="898166" indent="-180903">
              <a:buFont typeface="Arial" panose="020B0604020202020204" pitchFamily="34" charset="0"/>
              <a:buChar char="»"/>
              <a:defRPr sz="1399"/>
            </a:lvl3pPr>
            <a:lvl4pPr marL="1074308" indent="-176143">
              <a:buFont typeface="Microsoft YaHei UI" panose="020B0503020204020204" pitchFamily="34" charset="-122"/>
              <a:buChar char="-"/>
              <a:defRPr sz="12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79988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tif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tiff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tif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3.tiff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tif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32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91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4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36" r:id="rId2"/>
    <p:sldLayoutId id="2147483922" r:id="rId3"/>
    <p:sldLayoutId id="2147483928" r:id="rId4"/>
    <p:sldLayoutId id="2147483929" r:id="rId5"/>
    <p:sldLayoutId id="2147483930" r:id="rId6"/>
    <p:sldLayoutId id="2147483933" r:id="rId7"/>
    <p:sldLayoutId id="2147483934" r:id="rId8"/>
    <p:sldLayoutId id="2147483935" r:id="rId9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852" y="6325091"/>
            <a:ext cx="1270800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849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849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01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2" r:id="rId4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8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  <a:t>Copyright©2018 Huawei Technologies Co., Ltd.</a:t>
            </a:r>
            <a:b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</a:br>
            <a: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Arial" panose="020B0604020202020204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Arial" panose="020B0604020202020204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Arial" panose="020B0604020202020204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7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0"/>
              </a:spcBef>
            </a:pP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3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3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Arial" panose="020B0604020202020204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6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4998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None/>
        <a:defRPr sz="1818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662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1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8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altLang="zh-CN" sz="9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Proprietary - Restricted Distribution</a:t>
            </a:r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2" y="6402808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91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8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8" y="6356939"/>
            <a:ext cx="1463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1D1D1B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9"/>
            <a:ext cx="4997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70" fontAlgn="base">
              <a:spcBef>
                <a:spcPct val="0"/>
              </a:spcBef>
              <a:spcAft>
                <a:spcPct val="0"/>
              </a:spcAft>
              <a:defRPr/>
            </a:pPr>
            <a:fld id="{C3837181-38C6-AD4F-B8BA-B444770388BB}" type="slidenum">
              <a:rPr lang="en-US" sz="900">
                <a:solidFill>
                  <a:srgbClr val="1D1D1B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pPr defTabSz="8904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2" y="2625391"/>
            <a:ext cx="1963323" cy="4233515"/>
            <a:chOff x="5343885" y="-48855"/>
            <a:chExt cx="3263586" cy="7037277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500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5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4400" fontAlgn="base">
                <a:lnSpc>
                  <a:spcPts val="62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7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3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9" r:id="rId2"/>
  </p:sldLayoutIdLst>
  <p:hf hdr="0" ftr="0" dt="0"/>
  <p:txStyles>
    <p:titleStyle>
      <a:lvl1pPr algn="l" defTabSz="1187293" rtl="0" eaLnBrk="1" latinLnBrk="0" hangingPunct="1">
        <a:lnSpc>
          <a:spcPct val="90000"/>
        </a:lnSpc>
        <a:spcBef>
          <a:spcPct val="0"/>
        </a:spcBef>
        <a:buNone/>
        <a:defRPr sz="57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23" indent="-296823" algn="l" defTabSz="1187293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70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18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764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11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058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705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351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5999" indent="-296823" algn="l" defTabSz="1187293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48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293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42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589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235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882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531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176" algn="l" defTabSz="118729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9" descr="d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6224590"/>
            <a:ext cx="1220523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Text Box 8"/>
          <p:cNvSpPr txBox="1">
            <a:spLocks noChangeArrowheads="1"/>
          </p:cNvSpPr>
          <p:nvPr/>
        </p:nvSpPr>
        <p:spPr bwMode="auto">
          <a:xfrm>
            <a:off x="1007927" y="6451600"/>
            <a:ext cx="26813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801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244" name="Picture 9" descr="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5746" y="6386515"/>
            <a:ext cx="174905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007928" y="325440"/>
            <a:ext cx="10180909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928" y="1628777"/>
            <a:ext cx="10180909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2604517" y="692150"/>
            <a:ext cx="2460528" cy="550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:32-35pt  </a:t>
            </a: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 LT Medium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342900" indent="-342900" algn="r" defTabSz="914400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:30-32pt  </a:t>
            </a: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:20-22pt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:18pt  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 LT Regular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342900" indent="-342900" algn="r" defTabSz="914400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:18-20pt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):18pt </a:t>
            </a: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342900" indent="-342900" algn="r" defTabSz="91440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100" b="1">
                <a:solidFill>
                  <a:srgbClr val="FFFFFF"/>
                </a:solidFill>
                <a:latin typeface="Arial" pitchFamily="34" charset="0"/>
              </a:rPr>
              <a:t> </a:t>
            </a:r>
          </a:p>
        </p:txBody>
      </p:sp>
      <p:grpSp>
        <p:nvGrpSpPr>
          <p:cNvPr id="10250" name="Group 16"/>
          <p:cNvGrpSpPr>
            <a:grpSpLocks/>
          </p:cNvGrpSpPr>
          <p:nvPr/>
        </p:nvGrpSpPr>
        <p:grpSpPr bwMode="auto">
          <a:xfrm>
            <a:off x="12438159" y="3511550"/>
            <a:ext cx="1226030" cy="3224212"/>
            <a:chOff x="5839" y="2251"/>
            <a:chExt cx="579" cy="2031"/>
          </a:xfrm>
        </p:grpSpPr>
        <p:sp>
          <p:nvSpPr>
            <p:cNvPr id="10253" name="Rectangle 17"/>
            <p:cNvSpPr>
              <a:spLocks noChangeArrowheads="1"/>
            </p:cNvSpPr>
            <p:nvPr userDrawn="1"/>
          </p:nvSpPr>
          <p:spPr bwMode="auto">
            <a:xfrm>
              <a:off x="5839" y="3143"/>
              <a:ext cx="579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25" tIns="45712" rIns="91425" bIns="45712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254" name="Group 18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0315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6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7" name="Rectangle 21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8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5" name="Group 23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0311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2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3" name="Rectangle 26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4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6" name="Group 28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0307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8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9" name="Rectangle 31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0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7" name="Group 33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0303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4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5" name="Rectangle 36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6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8" name="Group 38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0299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0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1" name="Rectangle 41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2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9" name="Group 43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0295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6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7" name="Rectangle 46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8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0" name="Group 48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0291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2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3" name="Rectangle 51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4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1" name="Group 53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0287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8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9" name="Rectangle 56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0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2" name="Group 58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0283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4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5" name="Rectangle 61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6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3" name="Group 63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279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0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1" name="Rectangle 66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2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4" name="Group 68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275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6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7" name="Rectangle 71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8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5" name="Group 73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271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2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3" name="Rectangle 76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4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6" name="Group 78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10267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8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9" name="Rectangle 81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0" name="Rectangle 82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12340754" y="1341439"/>
            <a:ext cx="1590238" cy="133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defTabSz="9144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12340754" y="7938"/>
            <a:ext cx="1494951" cy="48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1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1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9" name="Rectangle 21"/>
          <p:cNvSpPr>
            <a:spLocks noChangeArrowheads="1"/>
          </p:cNvSpPr>
          <p:nvPr userDrawn="1"/>
        </p:nvSpPr>
        <p:spPr bwMode="auto">
          <a:xfrm>
            <a:off x="5049595" y="6465937"/>
            <a:ext cx="162430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82" tIns="0" rIns="80082" bIns="0">
            <a:spAutoFit/>
          </a:bodyPr>
          <a:lstStyle/>
          <a:p>
            <a:pPr defTabSz="80168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000000"/>
                </a:solidFill>
              </a:rPr>
              <a:t>Huawei Confidential</a:t>
            </a:r>
          </a:p>
        </p:txBody>
      </p:sp>
      <p:sp>
        <p:nvSpPr>
          <p:cNvPr id="81" name="Rectangle 5"/>
          <p:cNvSpPr>
            <a:spLocks noChangeArrowheads="1"/>
          </p:cNvSpPr>
          <p:nvPr userDrawn="1"/>
        </p:nvSpPr>
        <p:spPr bwMode="auto">
          <a:xfrm>
            <a:off x="8464471" y="6489701"/>
            <a:ext cx="240547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altLang="zh-CN" sz="1200" dirty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 </a:t>
            </a:r>
            <a:fld id="{A4C34F22-587E-473D-9099-376F4F013A30}" type="slidenum">
              <a:rPr lang="de-DE" altLang="zh-CN" sz="120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pPr defTabSz="914400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zh-CN" sz="1200" dirty="0">
              <a:solidFill>
                <a:srgbClr val="000000"/>
              </a:solidFill>
              <a:latin typeface="FrutigerNext LT Bold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833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</p:sldLayoutIdLst>
  <p:transition advClick="0" advTm="8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950" indent="-28575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5CD5696-2D74-4094-A283-AABF7A9F2A2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13360" y="2374083"/>
            <a:ext cx="7255604" cy="1164245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zh-CN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Views on Integrated Sensing and Communication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71E534D-6EEA-442F-BD2B-A6088103345D}"/>
              </a:ext>
            </a:extLst>
          </p:cNvPr>
          <p:cNvSpPr/>
          <p:nvPr/>
        </p:nvSpPr>
        <p:spPr>
          <a:xfrm>
            <a:off x="163981" y="72320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1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3GPP TSG-WG SA2 Meeting #157</a:t>
            </a:r>
            <a:r>
              <a:rPr lang="en-GB" altLang="zh-CN" sz="1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S2-2306807</a:t>
            </a:r>
            <a:endParaRPr lang="zh-CN" altLang="zh-CN" sz="10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r>
              <a:rPr lang="en-GB" altLang="zh-CN" sz="12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Berlin, May 22</a:t>
            </a:r>
            <a:r>
              <a:rPr lang="en-GB" altLang="zh-CN" sz="1200" b="1" dirty="0"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– 26, 2023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30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矩形 217"/>
          <p:cNvSpPr/>
          <p:nvPr/>
        </p:nvSpPr>
        <p:spPr>
          <a:xfrm>
            <a:off x="190665" y="172865"/>
            <a:ext cx="11763648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Status Quo in SA1 </a:t>
            </a:r>
            <a:endParaRPr lang="en-GB" sz="2400" b="1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219" name="内容占位符 3">
            <a:extLst>
              <a:ext uri="{FF2B5EF4-FFF2-40B4-BE49-F238E27FC236}">
                <a16:creationId xmlns:a16="http://schemas.microsoft.com/office/drawing/2014/main" id="{A1E6E1A3-3EEC-4EDE-8D39-3F128672A2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1249334"/>
              </p:ext>
            </p:extLst>
          </p:nvPr>
        </p:nvGraphicFramePr>
        <p:xfrm>
          <a:off x="5590898" y="1503861"/>
          <a:ext cx="6198112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6198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1. Focus on NR Communication-assisted sensing,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effectLst/>
                        </a:rPr>
                        <a:t> no impacts on EPC and E-UTRA</a:t>
                      </a:r>
                    </a:p>
                  </a:txBody>
                  <a:tcPr marL="35791" marR="35791" marT="0" marB="0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2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2.</a:t>
                      </a:r>
                      <a:r>
                        <a:rPr lang="en-US" sz="1100" b="0" baseline="0" dirty="0">
                          <a:effectLst/>
                        </a:rPr>
                        <a:t> Sensing is different from and more than UE positioning: 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baseline="0" dirty="0">
                          <a:effectLst/>
                        </a:rPr>
                        <a:t>Sensing target may be not UE, and the network may not know the target is a UE even it is.  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baseline="0" dirty="0">
                          <a:effectLst/>
                        </a:rPr>
                        <a:t>Sensing is to get information about characteristics of the environment and/or objects within the environment (e.g. shape, size, speed, location, distances or relative motion between objects</a:t>
                      </a:r>
                      <a:endParaRPr lang="zh-CN" sz="1100" b="0" dirty="0">
                        <a:effectLst/>
                      </a:endParaRPr>
                    </a:p>
                  </a:txBody>
                  <a:tcPr marL="35791" marR="35791" marT="0" marB="0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华文细黑"/>
                          <a:cs typeface="宋体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3.</a:t>
                      </a:r>
                      <a:r>
                        <a:rPr lang="it-IT" sz="1100" b="0" dirty="0">
                          <a:effectLst/>
                        </a:rPr>
                        <a:t> </a:t>
                      </a:r>
                      <a:r>
                        <a:rPr lang="en-US" altLang="zh-CN" sz="1100" b="0" dirty="0">
                          <a:effectLst/>
                        </a:rPr>
                        <a:t>The 5GS can utilize </a:t>
                      </a:r>
                      <a:r>
                        <a:rPr lang="it-IT" sz="1100" b="0" dirty="0">
                          <a:effectLst/>
                        </a:rPr>
                        <a:t>non-3GPP </a:t>
                      </a:r>
                      <a:r>
                        <a:rPr lang="en-US" altLang="zh-CN" sz="1100" b="0" dirty="0">
                          <a:effectLst/>
                        </a:rPr>
                        <a:t>data </a:t>
                      </a:r>
                      <a:r>
                        <a:rPr lang="it-IT" sz="1100" b="0" dirty="0">
                          <a:effectLst/>
                        </a:rPr>
                        <a:t>(e.g. Radar, camera)</a:t>
                      </a:r>
                      <a:r>
                        <a:rPr lang="en-US" sz="1100" b="0" dirty="0">
                          <a:effectLst/>
                        </a:rPr>
                        <a:t> </a:t>
                      </a:r>
                      <a:endParaRPr lang="zh-CN" sz="1100" b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791" marR="35791" marT="0" marB="0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20" name="组合 219"/>
          <p:cNvGrpSpPr/>
          <p:nvPr/>
        </p:nvGrpSpPr>
        <p:grpSpPr>
          <a:xfrm>
            <a:off x="660278" y="3259063"/>
            <a:ext cx="10839285" cy="1024384"/>
            <a:chOff x="167065" y="2247249"/>
            <a:chExt cx="11728874" cy="1108456"/>
          </a:xfrm>
        </p:grpSpPr>
        <p:sp>
          <p:nvSpPr>
            <p:cNvPr id="221" name="矩形 220"/>
            <p:cNvSpPr/>
            <p:nvPr/>
          </p:nvSpPr>
          <p:spPr>
            <a:xfrm>
              <a:off x="254772" y="3080994"/>
              <a:ext cx="1770681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Smart Transportation</a:t>
              </a:r>
            </a:p>
          </p:txBody>
        </p:sp>
        <p:sp>
          <p:nvSpPr>
            <p:cNvPr id="223" name="矩形 222"/>
            <p:cNvSpPr/>
            <p:nvPr/>
          </p:nvSpPr>
          <p:spPr>
            <a:xfrm>
              <a:off x="2202040" y="3080994"/>
              <a:ext cx="1732810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low-altitude UAV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" name="矩形 224"/>
            <p:cNvSpPr/>
            <p:nvPr/>
          </p:nvSpPr>
          <p:spPr>
            <a:xfrm>
              <a:off x="4136882" y="3080994"/>
              <a:ext cx="1738161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Smart home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6092638" y="3080994"/>
              <a:ext cx="2035198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Smart city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9" name="矩形 228"/>
            <p:cNvSpPr/>
            <p:nvPr/>
          </p:nvSpPr>
          <p:spPr>
            <a:xfrm>
              <a:off x="8366968" y="3080994"/>
              <a:ext cx="1741367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Smart factory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10323789" y="3080994"/>
              <a:ext cx="1572150" cy="27471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91401" tIns="45700" rIns="91401" bIns="4570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Security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167065" y="2247249"/>
              <a:ext cx="25879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Categories of use cases (6)</a:t>
              </a:r>
              <a:endPara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7138806" y="2252525"/>
              <a:ext cx="1639801" cy="338554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黑体" pitchFamily="49" charset="-122"/>
                  <a:cs typeface="Arial" panose="020B0604020202020204" pitchFamily="34" charset="0"/>
                </a:rPr>
                <a:t>Indoor</a:t>
              </a:r>
            </a:p>
          </p:txBody>
        </p:sp>
        <p:sp>
          <p:nvSpPr>
            <p:cNvPr id="235" name="矩形 234"/>
            <p:cNvSpPr/>
            <p:nvPr/>
          </p:nvSpPr>
          <p:spPr>
            <a:xfrm>
              <a:off x="3212288" y="2262324"/>
              <a:ext cx="1675573" cy="338554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黑体" pitchFamily="49" charset="-122"/>
                  <a:cs typeface="Arial" panose="020B0604020202020204" pitchFamily="34" charset="0"/>
                </a:rPr>
                <a:t>Outdoor</a:t>
              </a:r>
            </a:p>
          </p:txBody>
        </p:sp>
        <p:cxnSp>
          <p:nvCxnSpPr>
            <p:cNvPr id="236" name="直接箭头连接符 235"/>
            <p:cNvCxnSpPr>
              <a:stCxn id="221" idx="0"/>
              <a:endCxn id="235" idx="2"/>
            </p:cNvCxnSpPr>
            <p:nvPr/>
          </p:nvCxnSpPr>
          <p:spPr bwMode="auto">
            <a:xfrm flipV="1">
              <a:off x="1140113" y="2600878"/>
              <a:ext cx="2909962" cy="480116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7" name="直接箭头连接符 236"/>
            <p:cNvCxnSpPr>
              <a:stCxn id="223" idx="0"/>
              <a:endCxn id="235" idx="2"/>
            </p:cNvCxnSpPr>
            <p:nvPr/>
          </p:nvCxnSpPr>
          <p:spPr bwMode="auto">
            <a:xfrm flipV="1">
              <a:off x="3068445" y="2600878"/>
              <a:ext cx="981630" cy="480116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8" name="直接箭头连接符 237"/>
            <p:cNvCxnSpPr>
              <a:stCxn id="225" idx="0"/>
              <a:endCxn id="235" idx="2"/>
            </p:cNvCxnSpPr>
            <p:nvPr/>
          </p:nvCxnSpPr>
          <p:spPr bwMode="auto">
            <a:xfrm flipH="1" flipV="1">
              <a:off x="4050075" y="2600878"/>
              <a:ext cx="955887" cy="480116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直接箭头连接符 238"/>
            <p:cNvCxnSpPr>
              <a:stCxn id="225" idx="0"/>
              <a:endCxn id="234" idx="2"/>
            </p:cNvCxnSpPr>
            <p:nvPr/>
          </p:nvCxnSpPr>
          <p:spPr bwMode="auto">
            <a:xfrm flipV="1">
              <a:off x="5005962" y="2591079"/>
              <a:ext cx="2952745" cy="489915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0" name="直接箭头连接符 239"/>
            <p:cNvCxnSpPr>
              <a:stCxn id="227" idx="0"/>
              <a:endCxn id="235" idx="2"/>
            </p:cNvCxnSpPr>
            <p:nvPr/>
          </p:nvCxnSpPr>
          <p:spPr bwMode="auto">
            <a:xfrm flipH="1" flipV="1">
              <a:off x="4050075" y="2600878"/>
              <a:ext cx="3060162" cy="480116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1" name="直接箭头连接符 240"/>
            <p:cNvCxnSpPr>
              <a:stCxn id="229" idx="0"/>
              <a:endCxn id="234" idx="2"/>
            </p:cNvCxnSpPr>
            <p:nvPr/>
          </p:nvCxnSpPr>
          <p:spPr bwMode="auto">
            <a:xfrm flipH="1" flipV="1">
              <a:off x="7958707" y="2591079"/>
              <a:ext cx="1278945" cy="489915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2" name="直接箭头连接符 241"/>
            <p:cNvCxnSpPr>
              <a:stCxn id="229" idx="0"/>
              <a:endCxn id="235" idx="2"/>
            </p:cNvCxnSpPr>
            <p:nvPr/>
          </p:nvCxnSpPr>
          <p:spPr bwMode="auto">
            <a:xfrm flipH="1" flipV="1">
              <a:off x="4050075" y="2600878"/>
              <a:ext cx="5187577" cy="480116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43" name="组合 242"/>
          <p:cNvGrpSpPr/>
          <p:nvPr/>
        </p:nvGrpSpPr>
        <p:grpSpPr>
          <a:xfrm>
            <a:off x="657579" y="4422923"/>
            <a:ext cx="11176430" cy="1330079"/>
            <a:chOff x="265233" y="5100758"/>
            <a:chExt cx="11568694" cy="1376762"/>
          </a:xfrm>
        </p:grpSpPr>
        <p:sp>
          <p:nvSpPr>
            <p:cNvPr id="244" name="矩形 243"/>
            <p:cNvSpPr/>
            <p:nvPr/>
          </p:nvSpPr>
          <p:spPr>
            <a:xfrm>
              <a:off x="4124166" y="6206728"/>
              <a:ext cx="1400752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UE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</a:t>
              </a:r>
              <a:r>
                <a:rPr lang="zh-CN" altLang="en-US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&amp;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5" name="矩形 244"/>
            <p:cNvSpPr/>
            <p:nvPr/>
          </p:nvSpPr>
          <p:spPr>
            <a:xfrm>
              <a:off x="265233" y="5100758"/>
              <a:ext cx="1969690" cy="286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Sensing modes (6)</a:t>
              </a:r>
            </a:p>
          </p:txBody>
        </p:sp>
        <p:grpSp>
          <p:nvGrpSpPr>
            <p:cNvPr id="246" name="组合 245"/>
            <p:cNvGrpSpPr/>
            <p:nvPr/>
          </p:nvGrpSpPr>
          <p:grpSpPr>
            <a:xfrm>
              <a:off x="494926" y="5631613"/>
              <a:ext cx="1069070" cy="414907"/>
              <a:chOff x="2319893" y="5518127"/>
              <a:chExt cx="1054935" cy="414907"/>
            </a:xfrm>
          </p:grpSpPr>
          <p:grpSp>
            <p:nvGrpSpPr>
              <p:cNvPr id="400" name="组合 21575"/>
              <p:cNvGrpSpPr>
                <a:grpSpLocks/>
              </p:cNvGrpSpPr>
              <p:nvPr/>
            </p:nvGrpSpPr>
            <p:grpSpPr bwMode="auto">
              <a:xfrm>
                <a:off x="3044573" y="5749978"/>
                <a:ext cx="330255" cy="183056"/>
                <a:chOff x="3883026" y="4365626"/>
                <a:chExt cx="850900" cy="396875"/>
              </a:xfrm>
            </p:grpSpPr>
            <p:sp>
              <p:nvSpPr>
                <p:cNvPr id="415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16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17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18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19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0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1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2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3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4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5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6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7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8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429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grpSp>
            <p:nvGrpSpPr>
              <p:cNvPr id="401" name="组合 400"/>
              <p:cNvGrpSpPr/>
              <p:nvPr/>
            </p:nvGrpSpPr>
            <p:grpSpPr>
              <a:xfrm>
                <a:off x="2319893" y="5518127"/>
                <a:ext cx="318333" cy="323581"/>
                <a:chOff x="4059143" y="3893111"/>
                <a:chExt cx="719740" cy="714409"/>
              </a:xfrm>
              <a:solidFill>
                <a:srgbClr val="2D2015"/>
              </a:solidFill>
            </p:grpSpPr>
            <p:sp>
              <p:nvSpPr>
                <p:cNvPr id="404" name="Freeform 33"/>
                <p:cNvSpPr>
                  <a:spLocks noEditPoints="1"/>
                </p:cNvSpPr>
                <p:nvPr/>
              </p:nvSpPr>
              <p:spPr bwMode="auto">
                <a:xfrm>
                  <a:off x="4260507" y="4023248"/>
                  <a:ext cx="299324" cy="584272"/>
                </a:xfrm>
                <a:custGeom>
                  <a:avLst/>
                  <a:gdLst/>
                  <a:ahLst/>
                  <a:cxnLst>
                    <a:cxn ang="0">
                      <a:pos x="68" y="54"/>
                    </a:cxn>
                    <a:cxn ang="0">
                      <a:pos x="68" y="48"/>
                    </a:cxn>
                    <a:cxn ang="0">
                      <a:pos x="70" y="44"/>
                    </a:cxn>
                    <a:cxn ang="0">
                      <a:pos x="78" y="32"/>
                    </a:cxn>
                    <a:cxn ang="0">
                      <a:pos x="80" y="24"/>
                    </a:cxn>
                    <a:cxn ang="0">
                      <a:pos x="74" y="6"/>
                    </a:cxn>
                    <a:cxn ang="0">
                      <a:pos x="56" y="0"/>
                    </a:cxn>
                    <a:cxn ang="0">
                      <a:pos x="46" y="2"/>
                    </a:cxn>
                    <a:cxn ang="0">
                      <a:pos x="32" y="16"/>
                    </a:cxn>
                    <a:cxn ang="0">
                      <a:pos x="30" y="24"/>
                    </a:cxn>
                    <a:cxn ang="0">
                      <a:pos x="34" y="38"/>
                    </a:cxn>
                    <a:cxn ang="0">
                      <a:pos x="40" y="44"/>
                    </a:cxn>
                    <a:cxn ang="0">
                      <a:pos x="42" y="54"/>
                    </a:cxn>
                    <a:cxn ang="0">
                      <a:pos x="0" y="174"/>
                    </a:cxn>
                    <a:cxn ang="0">
                      <a:pos x="2" y="176"/>
                    </a:cxn>
                    <a:cxn ang="0">
                      <a:pos x="22" y="170"/>
                    </a:cxn>
                    <a:cxn ang="0">
                      <a:pos x="56" y="164"/>
                    </a:cxn>
                    <a:cxn ang="0">
                      <a:pos x="72" y="166"/>
                    </a:cxn>
                    <a:cxn ang="0">
                      <a:pos x="108" y="176"/>
                    </a:cxn>
                    <a:cxn ang="0">
                      <a:pos x="110" y="176"/>
                    </a:cxn>
                    <a:cxn ang="0">
                      <a:pos x="110" y="174"/>
                    </a:cxn>
                    <a:cxn ang="0">
                      <a:pos x="56" y="72"/>
                    </a:cxn>
                    <a:cxn ang="0">
                      <a:pos x="64" y="76"/>
                    </a:cxn>
                    <a:cxn ang="0">
                      <a:pos x="68" y="84"/>
                    </a:cxn>
                    <a:cxn ang="0">
                      <a:pos x="66" y="90"/>
                    </a:cxn>
                    <a:cxn ang="0">
                      <a:pos x="60" y="96"/>
                    </a:cxn>
                    <a:cxn ang="0">
                      <a:pos x="56" y="98"/>
                    </a:cxn>
                    <a:cxn ang="0">
                      <a:pos x="46" y="94"/>
                    </a:cxn>
                    <a:cxn ang="0">
                      <a:pos x="42" y="84"/>
                    </a:cxn>
                    <a:cxn ang="0">
                      <a:pos x="44" y="80"/>
                    </a:cxn>
                    <a:cxn ang="0">
                      <a:pos x="50" y="74"/>
                    </a:cxn>
                    <a:cxn ang="0">
                      <a:pos x="56" y="72"/>
                    </a:cxn>
                    <a:cxn ang="0">
                      <a:pos x="56" y="144"/>
                    </a:cxn>
                    <a:cxn ang="0">
                      <a:pos x="42" y="138"/>
                    </a:cxn>
                    <a:cxn ang="0">
                      <a:pos x="36" y="124"/>
                    </a:cxn>
                    <a:cxn ang="0">
                      <a:pos x="38" y="118"/>
                    </a:cxn>
                    <a:cxn ang="0">
                      <a:pos x="48" y="108"/>
                    </a:cxn>
                    <a:cxn ang="0">
                      <a:pos x="56" y="106"/>
                    </a:cxn>
                    <a:cxn ang="0">
                      <a:pos x="68" y="112"/>
                    </a:cxn>
                    <a:cxn ang="0">
                      <a:pos x="74" y="124"/>
                    </a:cxn>
                    <a:cxn ang="0">
                      <a:pos x="72" y="132"/>
                    </a:cxn>
                    <a:cxn ang="0">
                      <a:pos x="62" y="142"/>
                    </a:cxn>
                    <a:cxn ang="0">
                      <a:pos x="56" y="144"/>
                    </a:cxn>
                  </a:cxnLst>
                  <a:rect l="0" t="0" r="r" b="b"/>
                  <a:pathLst>
                    <a:path w="110" h="176">
                      <a:moveTo>
                        <a:pt x="110" y="174"/>
                      </a:moveTo>
                      <a:lnTo>
                        <a:pt x="68" y="54"/>
                      </a:lnTo>
                      <a:lnTo>
                        <a:pt x="68" y="54"/>
                      </a:lnTo>
                      <a:lnTo>
                        <a:pt x="68" y="48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6" y="38"/>
                      </a:lnTo>
                      <a:lnTo>
                        <a:pt x="78" y="32"/>
                      </a:lnTo>
                      <a:lnTo>
                        <a:pt x="80" y="24"/>
                      </a:lnTo>
                      <a:lnTo>
                        <a:pt x="80" y="24"/>
                      </a:lnTo>
                      <a:lnTo>
                        <a:pt x="78" y="16"/>
                      </a:lnTo>
                      <a:lnTo>
                        <a:pt x="74" y="6"/>
                      </a:lnTo>
                      <a:lnTo>
                        <a:pt x="64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1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2" y="32"/>
                      </a:lnTo>
                      <a:lnTo>
                        <a:pt x="34" y="38"/>
                      </a:lnTo>
                      <a:lnTo>
                        <a:pt x="40" y="44"/>
                      </a:lnTo>
                      <a:lnTo>
                        <a:pt x="40" y="44"/>
                      </a:lnTo>
                      <a:lnTo>
                        <a:pt x="42" y="48"/>
                      </a:lnTo>
                      <a:lnTo>
                        <a:pt x="42" y="5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0" y="176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22" y="170"/>
                      </a:lnTo>
                      <a:lnTo>
                        <a:pt x="38" y="166"/>
                      </a:lnTo>
                      <a:lnTo>
                        <a:pt x="56" y="164"/>
                      </a:lnTo>
                      <a:lnTo>
                        <a:pt x="56" y="164"/>
                      </a:lnTo>
                      <a:lnTo>
                        <a:pt x="72" y="166"/>
                      </a:lnTo>
                      <a:lnTo>
                        <a:pt x="88" y="170"/>
                      </a:lnTo>
                      <a:lnTo>
                        <a:pt x="108" y="176"/>
                      </a:lnTo>
                      <a:lnTo>
                        <a:pt x="108" y="176"/>
                      </a:lnTo>
                      <a:lnTo>
                        <a:pt x="110" y="176"/>
                      </a:lnTo>
                      <a:lnTo>
                        <a:pt x="110" y="174"/>
                      </a:lnTo>
                      <a:lnTo>
                        <a:pt x="110" y="174"/>
                      </a:lnTo>
                      <a:close/>
                      <a:moveTo>
                        <a:pt x="56" y="72"/>
                      </a:moveTo>
                      <a:lnTo>
                        <a:pt x="56" y="72"/>
                      </a:lnTo>
                      <a:lnTo>
                        <a:pt x="60" y="74"/>
                      </a:lnTo>
                      <a:lnTo>
                        <a:pt x="64" y="76"/>
                      </a:lnTo>
                      <a:lnTo>
                        <a:pt x="66" y="80"/>
                      </a:lnTo>
                      <a:lnTo>
                        <a:pt x="68" y="84"/>
                      </a:lnTo>
                      <a:lnTo>
                        <a:pt x="68" y="84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0" y="96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0" y="96"/>
                      </a:lnTo>
                      <a:lnTo>
                        <a:pt x="46" y="94"/>
                      </a:lnTo>
                      <a:lnTo>
                        <a:pt x="44" y="90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44" y="80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6" y="72"/>
                      </a:lnTo>
                      <a:lnTo>
                        <a:pt x="56" y="72"/>
                      </a:lnTo>
                      <a:close/>
                      <a:moveTo>
                        <a:pt x="56" y="144"/>
                      </a:moveTo>
                      <a:lnTo>
                        <a:pt x="56" y="144"/>
                      </a:lnTo>
                      <a:lnTo>
                        <a:pt x="48" y="142"/>
                      </a:lnTo>
                      <a:lnTo>
                        <a:pt x="42" y="138"/>
                      </a:lnTo>
                      <a:lnTo>
                        <a:pt x="38" y="132"/>
                      </a:lnTo>
                      <a:lnTo>
                        <a:pt x="36" y="124"/>
                      </a:lnTo>
                      <a:lnTo>
                        <a:pt x="36" y="124"/>
                      </a:lnTo>
                      <a:lnTo>
                        <a:pt x="38" y="118"/>
                      </a:lnTo>
                      <a:lnTo>
                        <a:pt x="42" y="112"/>
                      </a:lnTo>
                      <a:lnTo>
                        <a:pt x="48" y="108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62" y="108"/>
                      </a:lnTo>
                      <a:lnTo>
                        <a:pt x="68" y="112"/>
                      </a:lnTo>
                      <a:lnTo>
                        <a:pt x="72" y="118"/>
                      </a:lnTo>
                      <a:lnTo>
                        <a:pt x="74" y="124"/>
                      </a:lnTo>
                      <a:lnTo>
                        <a:pt x="74" y="124"/>
                      </a:lnTo>
                      <a:lnTo>
                        <a:pt x="72" y="132"/>
                      </a:lnTo>
                      <a:lnTo>
                        <a:pt x="68" y="138"/>
                      </a:lnTo>
                      <a:lnTo>
                        <a:pt x="62" y="142"/>
                      </a:lnTo>
                      <a:lnTo>
                        <a:pt x="56" y="144"/>
                      </a:lnTo>
                      <a:lnTo>
                        <a:pt x="56" y="1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>
                    <a:defRPr/>
                  </a:pPr>
                  <a:endParaRPr lang="zh-CN" altLang="en-US" sz="1100" kern="0">
                    <a:solidFill>
                      <a:srgbClr val="B2B2B2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5" name="组合 404"/>
                <p:cNvGrpSpPr/>
                <p:nvPr/>
              </p:nvGrpSpPr>
              <p:grpSpPr>
                <a:xfrm>
                  <a:off x="4059143" y="3910377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411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2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3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4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06" name="组合 405"/>
                <p:cNvGrpSpPr/>
                <p:nvPr/>
              </p:nvGrpSpPr>
              <p:grpSpPr>
                <a:xfrm rot="10587679">
                  <a:off x="4512212" y="3893111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407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8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09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0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402" name="直接箭头连接符 401"/>
              <p:cNvCxnSpPr/>
              <p:nvPr/>
            </p:nvCxnSpPr>
            <p:spPr bwMode="auto">
              <a:xfrm>
                <a:off x="2653183" y="5679918"/>
                <a:ext cx="358782" cy="147356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3" name="直接箭头连接符 402"/>
              <p:cNvCxnSpPr/>
              <p:nvPr/>
            </p:nvCxnSpPr>
            <p:spPr bwMode="auto">
              <a:xfrm flipH="1" flipV="1">
                <a:off x="2620575" y="5732008"/>
                <a:ext cx="314105" cy="11793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47" name="组合 246"/>
            <p:cNvGrpSpPr/>
            <p:nvPr/>
          </p:nvGrpSpPr>
          <p:grpSpPr>
            <a:xfrm>
              <a:off x="2077588" y="5628985"/>
              <a:ext cx="1503465" cy="473308"/>
              <a:chOff x="10521788" y="5566050"/>
              <a:chExt cx="1483587" cy="473308"/>
            </a:xfrm>
          </p:grpSpPr>
          <p:grpSp>
            <p:nvGrpSpPr>
              <p:cNvPr id="358" name="组合 21575"/>
              <p:cNvGrpSpPr>
                <a:grpSpLocks/>
              </p:cNvGrpSpPr>
              <p:nvPr/>
            </p:nvGrpSpPr>
            <p:grpSpPr bwMode="auto">
              <a:xfrm>
                <a:off x="11147622" y="5856302"/>
                <a:ext cx="330255" cy="183056"/>
                <a:chOff x="3883026" y="4365626"/>
                <a:chExt cx="850900" cy="396875"/>
              </a:xfrm>
            </p:grpSpPr>
            <p:sp>
              <p:nvSpPr>
                <p:cNvPr id="385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86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87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88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89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0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1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2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3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4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5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6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7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8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99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grpSp>
            <p:nvGrpSpPr>
              <p:cNvPr id="359" name="组合 358"/>
              <p:cNvGrpSpPr/>
              <p:nvPr/>
            </p:nvGrpSpPr>
            <p:grpSpPr>
              <a:xfrm>
                <a:off x="10521788" y="5567449"/>
                <a:ext cx="318333" cy="323581"/>
                <a:chOff x="4059143" y="3893111"/>
                <a:chExt cx="719740" cy="714409"/>
              </a:xfrm>
              <a:solidFill>
                <a:srgbClr val="2D2015"/>
              </a:solidFill>
            </p:grpSpPr>
            <p:sp>
              <p:nvSpPr>
                <p:cNvPr id="374" name="Freeform 33"/>
                <p:cNvSpPr>
                  <a:spLocks noEditPoints="1"/>
                </p:cNvSpPr>
                <p:nvPr/>
              </p:nvSpPr>
              <p:spPr bwMode="auto">
                <a:xfrm>
                  <a:off x="4260507" y="4023248"/>
                  <a:ext cx="299324" cy="584272"/>
                </a:xfrm>
                <a:custGeom>
                  <a:avLst/>
                  <a:gdLst/>
                  <a:ahLst/>
                  <a:cxnLst>
                    <a:cxn ang="0">
                      <a:pos x="68" y="54"/>
                    </a:cxn>
                    <a:cxn ang="0">
                      <a:pos x="68" y="48"/>
                    </a:cxn>
                    <a:cxn ang="0">
                      <a:pos x="70" y="44"/>
                    </a:cxn>
                    <a:cxn ang="0">
                      <a:pos x="78" y="32"/>
                    </a:cxn>
                    <a:cxn ang="0">
                      <a:pos x="80" y="24"/>
                    </a:cxn>
                    <a:cxn ang="0">
                      <a:pos x="74" y="6"/>
                    </a:cxn>
                    <a:cxn ang="0">
                      <a:pos x="56" y="0"/>
                    </a:cxn>
                    <a:cxn ang="0">
                      <a:pos x="46" y="2"/>
                    </a:cxn>
                    <a:cxn ang="0">
                      <a:pos x="32" y="16"/>
                    </a:cxn>
                    <a:cxn ang="0">
                      <a:pos x="30" y="24"/>
                    </a:cxn>
                    <a:cxn ang="0">
                      <a:pos x="34" y="38"/>
                    </a:cxn>
                    <a:cxn ang="0">
                      <a:pos x="40" y="44"/>
                    </a:cxn>
                    <a:cxn ang="0">
                      <a:pos x="42" y="54"/>
                    </a:cxn>
                    <a:cxn ang="0">
                      <a:pos x="0" y="174"/>
                    </a:cxn>
                    <a:cxn ang="0">
                      <a:pos x="2" y="176"/>
                    </a:cxn>
                    <a:cxn ang="0">
                      <a:pos x="22" y="170"/>
                    </a:cxn>
                    <a:cxn ang="0">
                      <a:pos x="56" y="164"/>
                    </a:cxn>
                    <a:cxn ang="0">
                      <a:pos x="72" y="166"/>
                    </a:cxn>
                    <a:cxn ang="0">
                      <a:pos x="108" y="176"/>
                    </a:cxn>
                    <a:cxn ang="0">
                      <a:pos x="110" y="176"/>
                    </a:cxn>
                    <a:cxn ang="0">
                      <a:pos x="110" y="174"/>
                    </a:cxn>
                    <a:cxn ang="0">
                      <a:pos x="56" y="72"/>
                    </a:cxn>
                    <a:cxn ang="0">
                      <a:pos x="64" y="76"/>
                    </a:cxn>
                    <a:cxn ang="0">
                      <a:pos x="68" y="84"/>
                    </a:cxn>
                    <a:cxn ang="0">
                      <a:pos x="66" y="90"/>
                    </a:cxn>
                    <a:cxn ang="0">
                      <a:pos x="60" y="96"/>
                    </a:cxn>
                    <a:cxn ang="0">
                      <a:pos x="56" y="98"/>
                    </a:cxn>
                    <a:cxn ang="0">
                      <a:pos x="46" y="94"/>
                    </a:cxn>
                    <a:cxn ang="0">
                      <a:pos x="42" y="84"/>
                    </a:cxn>
                    <a:cxn ang="0">
                      <a:pos x="44" y="80"/>
                    </a:cxn>
                    <a:cxn ang="0">
                      <a:pos x="50" y="74"/>
                    </a:cxn>
                    <a:cxn ang="0">
                      <a:pos x="56" y="72"/>
                    </a:cxn>
                    <a:cxn ang="0">
                      <a:pos x="56" y="144"/>
                    </a:cxn>
                    <a:cxn ang="0">
                      <a:pos x="42" y="138"/>
                    </a:cxn>
                    <a:cxn ang="0">
                      <a:pos x="36" y="124"/>
                    </a:cxn>
                    <a:cxn ang="0">
                      <a:pos x="38" y="118"/>
                    </a:cxn>
                    <a:cxn ang="0">
                      <a:pos x="48" y="108"/>
                    </a:cxn>
                    <a:cxn ang="0">
                      <a:pos x="56" y="106"/>
                    </a:cxn>
                    <a:cxn ang="0">
                      <a:pos x="68" y="112"/>
                    </a:cxn>
                    <a:cxn ang="0">
                      <a:pos x="74" y="124"/>
                    </a:cxn>
                    <a:cxn ang="0">
                      <a:pos x="72" y="132"/>
                    </a:cxn>
                    <a:cxn ang="0">
                      <a:pos x="62" y="142"/>
                    </a:cxn>
                    <a:cxn ang="0">
                      <a:pos x="56" y="144"/>
                    </a:cxn>
                  </a:cxnLst>
                  <a:rect l="0" t="0" r="r" b="b"/>
                  <a:pathLst>
                    <a:path w="110" h="176">
                      <a:moveTo>
                        <a:pt x="110" y="174"/>
                      </a:moveTo>
                      <a:lnTo>
                        <a:pt x="68" y="54"/>
                      </a:lnTo>
                      <a:lnTo>
                        <a:pt x="68" y="54"/>
                      </a:lnTo>
                      <a:lnTo>
                        <a:pt x="68" y="48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6" y="38"/>
                      </a:lnTo>
                      <a:lnTo>
                        <a:pt x="78" y="32"/>
                      </a:lnTo>
                      <a:lnTo>
                        <a:pt x="80" y="24"/>
                      </a:lnTo>
                      <a:lnTo>
                        <a:pt x="80" y="24"/>
                      </a:lnTo>
                      <a:lnTo>
                        <a:pt x="78" y="16"/>
                      </a:lnTo>
                      <a:lnTo>
                        <a:pt x="74" y="6"/>
                      </a:lnTo>
                      <a:lnTo>
                        <a:pt x="64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1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2" y="32"/>
                      </a:lnTo>
                      <a:lnTo>
                        <a:pt x="34" y="38"/>
                      </a:lnTo>
                      <a:lnTo>
                        <a:pt x="40" y="44"/>
                      </a:lnTo>
                      <a:lnTo>
                        <a:pt x="40" y="44"/>
                      </a:lnTo>
                      <a:lnTo>
                        <a:pt x="42" y="48"/>
                      </a:lnTo>
                      <a:lnTo>
                        <a:pt x="42" y="5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0" y="176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22" y="170"/>
                      </a:lnTo>
                      <a:lnTo>
                        <a:pt x="38" y="166"/>
                      </a:lnTo>
                      <a:lnTo>
                        <a:pt x="56" y="164"/>
                      </a:lnTo>
                      <a:lnTo>
                        <a:pt x="56" y="164"/>
                      </a:lnTo>
                      <a:lnTo>
                        <a:pt x="72" y="166"/>
                      </a:lnTo>
                      <a:lnTo>
                        <a:pt x="88" y="170"/>
                      </a:lnTo>
                      <a:lnTo>
                        <a:pt x="108" y="176"/>
                      </a:lnTo>
                      <a:lnTo>
                        <a:pt x="108" y="176"/>
                      </a:lnTo>
                      <a:lnTo>
                        <a:pt x="110" y="176"/>
                      </a:lnTo>
                      <a:lnTo>
                        <a:pt x="110" y="174"/>
                      </a:lnTo>
                      <a:lnTo>
                        <a:pt x="110" y="174"/>
                      </a:lnTo>
                      <a:close/>
                      <a:moveTo>
                        <a:pt x="56" y="72"/>
                      </a:moveTo>
                      <a:lnTo>
                        <a:pt x="56" y="72"/>
                      </a:lnTo>
                      <a:lnTo>
                        <a:pt x="60" y="74"/>
                      </a:lnTo>
                      <a:lnTo>
                        <a:pt x="64" y="76"/>
                      </a:lnTo>
                      <a:lnTo>
                        <a:pt x="66" y="80"/>
                      </a:lnTo>
                      <a:lnTo>
                        <a:pt x="68" y="84"/>
                      </a:lnTo>
                      <a:lnTo>
                        <a:pt x="68" y="84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0" y="96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0" y="96"/>
                      </a:lnTo>
                      <a:lnTo>
                        <a:pt x="46" y="94"/>
                      </a:lnTo>
                      <a:lnTo>
                        <a:pt x="44" y="90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44" y="80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6" y="72"/>
                      </a:lnTo>
                      <a:lnTo>
                        <a:pt x="56" y="72"/>
                      </a:lnTo>
                      <a:close/>
                      <a:moveTo>
                        <a:pt x="56" y="144"/>
                      </a:moveTo>
                      <a:lnTo>
                        <a:pt x="56" y="144"/>
                      </a:lnTo>
                      <a:lnTo>
                        <a:pt x="48" y="142"/>
                      </a:lnTo>
                      <a:lnTo>
                        <a:pt x="42" y="138"/>
                      </a:lnTo>
                      <a:lnTo>
                        <a:pt x="38" y="132"/>
                      </a:lnTo>
                      <a:lnTo>
                        <a:pt x="36" y="124"/>
                      </a:lnTo>
                      <a:lnTo>
                        <a:pt x="36" y="124"/>
                      </a:lnTo>
                      <a:lnTo>
                        <a:pt x="38" y="118"/>
                      </a:lnTo>
                      <a:lnTo>
                        <a:pt x="42" y="112"/>
                      </a:lnTo>
                      <a:lnTo>
                        <a:pt x="48" y="108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62" y="108"/>
                      </a:lnTo>
                      <a:lnTo>
                        <a:pt x="68" y="112"/>
                      </a:lnTo>
                      <a:lnTo>
                        <a:pt x="72" y="118"/>
                      </a:lnTo>
                      <a:lnTo>
                        <a:pt x="74" y="124"/>
                      </a:lnTo>
                      <a:lnTo>
                        <a:pt x="74" y="124"/>
                      </a:lnTo>
                      <a:lnTo>
                        <a:pt x="72" y="132"/>
                      </a:lnTo>
                      <a:lnTo>
                        <a:pt x="68" y="138"/>
                      </a:lnTo>
                      <a:lnTo>
                        <a:pt x="62" y="142"/>
                      </a:lnTo>
                      <a:lnTo>
                        <a:pt x="56" y="144"/>
                      </a:lnTo>
                      <a:lnTo>
                        <a:pt x="56" y="1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>
                    <a:defRPr/>
                  </a:pPr>
                  <a:endParaRPr lang="zh-CN" altLang="en-US" sz="1100" kern="0">
                    <a:solidFill>
                      <a:srgbClr val="B2B2B2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75" name="组合 374"/>
                <p:cNvGrpSpPr/>
                <p:nvPr/>
              </p:nvGrpSpPr>
              <p:grpSpPr>
                <a:xfrm>
                  <a:off x="4059143" y="3910377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81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2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3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4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76" name="组合 375"/>
                <p:cNvGrpSpPr/>
                <p:nvPr/>
              </p:nvGrpSpPr>
              <p:grpSpPr>
                <a:xfrm rot="10587679">
                  <a:off x="4512212" y="3893111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77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8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9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0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360" name="直接箭头连接符 359"/>
              <p:cNvCxnSpPr/>
              <p:nvPr/>
            </p:nvCxnSpPr>
            <p:spPr bwMode="auto">
              <a:xfrm>
                <a:off x="10855078" y="5729240"/>
                <a:ext cx="331007" cy="119825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1" name="直接箭头连接符 360"/>
              <p:cNvCxnSpPr/>
              <p:nvPr/>
            </p:nvCxnSpPr>
            <p:spPr bwMode="auto">
              <a:xfrm flipV="1">
                <a:off x="11324458" y="5741182"/>
                <a:ext cx="262948" cy="99052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362" name="组合 361"/>
              <p:cNvGrpSpPr/>
              <p:nvPr/>
            </p:nvGrpSpPr>
            <p:grpSpPr>
              <a:xfrm>
                <a:off x="11687042" y="5566050"/>
                <a:ext cx="318333" cy="323581"/>
                <a:chOff x="4059143" y="3893111"/>
                <a:chExt cx="719740" cy="714409"/>
              </a:xfrm>
              <a:solidFill>
                <a:srgbClr val="2D2015"/>
              </a:solidFill>
            </p:grpSpPr>
            <p:sp>
              <p:nvSpPr>
                <p:cNvPr id="363" name="Freeform 33"/>
                <p:cNvSpPr>
                  <a:spLocks noEditPoints="1"/>
                </p:cNvSpPr>
                <p:nvPr/>
              </p:nvSpPr>
              <p:spPr bwMode="auto">
                <a:xfrm>
                  <a:off x="4260507" y="4023248"/>
                  <a:ext cx="299324" cy="584272"/>
                </a:xfrm>
                <a:custGeom>
                  <a:avLst/>
                  <a:gdLst/>
                  <a:ahLst/>
                  <a:cxnLst>
                    <a:cxn ang="0">
                      <a:pos x="68" y="54"/>
                    </a:cxn>
                    <a:cxn ang="0">
                      <a:pos x="68" y="48"/>
                    </a:cxn>
                    <a:cxn ang="0">
                      <a:pos x="70" y="44"/>
                    </a:cxn>
                    <a:cxn ang="0">
                      <a:pos x="78" y="32"/>
                    </a:cxn>
                    <a:cxn ang="0">
                      <a:pos x="80" y="24"/>
                    </a:cxn>
                    <a:cxn ang="0">
                      <a:pos x="74" y="6"/>
                    </a:cxn>
                    <a:cxn ang="0">
                      <a:pos x="56" y="0"/>
                    </a:cxn>
                    <a:cxn ang="0">
                      <a:pos x="46" y="2"/>
                    </a:cxn>
                    <a:cxn ang="0">
                      <a:pos x="32" y="16"/>
                    </a:cxn>
                    <a:cxn ang="0">
                      <a:pos x="30" y="24"/>
                    </a:cxn>
                    <a:cxn ang="0">
                      <a:pos x="34" y="38"/>
                    </a:cxn>
                    <a:cxn ang="0">
                      <a:pos x="40" y="44"/>
                    </a:cxn>
                    <a:cxn ang="0">
                      <a:pos x="42" y="54"/>
                    </a:cxn>
                    <a:cxn ang="0">
                      <a:pos x="0" y="174"/>
                    </a:cxn>
                    <a:cxn ang="0">
                      <a:pos x="2" y="176"/>
                    </a:cxn>
                    <a:cxn ang="0">
                      <a:pos x="22" y="170"/>
                    </a:cxn>
                    <a:cxn ang="0">
                      <a:pos x="56" y="164"/>
                    </a:cxn>
                    <a:cxn ang="0">
                      <a:pos x="72" y="166"/>
                    </a:cxn>
                    <a:cxn ang="0">
                      <a:pos x="108" y="176"/>
                    </a:cxn>
                    <a:cxn ang="0">
                      <a:pos x="110" y="176"/>
                    </a:cxn>
                    <a:cxn ang="0">
                      <a:pos x="110" y="174"/>
                    </a:cxn>
                    <a:cxn ang="0">
                      <a:pos x="56" y="72"/>
                    </a:cxn>
                    <a:cxn ang="0">
                      <a:pos x="64" y="76"/>
                    </a:cxn>
                    <a:cxn ang="0">
                      <a:pos x="68" y="84"/>
                    </a:cxn>
                    <a:cxn ang="0">
                      <a:pos x="66" y="90"/>
                    </a:cxn>
                    <a:cxn ang="0">
                      <a:pos x="60" y="96"/>
                    </a:cxn>
                    <a:cxn ang="0">
                      <a:pos x="56" y="98"/>
                    </a:cxn>
                    <a:cxn ang="0">
                      <a:pos x="46" y="94"/>
                    </a:cxn>
                    <a:cxn ang="0">
                      <a:pos x="42" y="84"/>
                    </a:cxn>
                    <a:cxn ang="0">
                      <a:pos x="44" y="80"/>
                    </a:cxn>
                    <a:cxn ang="0">
                      <a:pos x="50" y="74"/>
                    </a:cxn>
                    <a:cxn ang="0">
                      <a:pos x="56" y="72"/>
                    </a:cxn>
                    <a:cxn ang="0">
                      <a:pos x="56" y="144"/>
                    </a:cxn>
                    <a:cxn ang="0">
                      <a:pos x="42" y="138"/>
                    </a:cxn>
                    <a:cxn ang="0">
                      <a:pos x="36" y="124"/>
                    </a:cxn>
                    <a:cxn ang="0">
                      <a:pos x="38" y="118"/>
                    </a:cxn>
                    <a:cxn ang="0">
                      <a:pos x="48" y="108"/>
                    </a:cxn>
                    <a:cxn ang="0">
                      <a:pos x="56" y="106"/>
                    </a:cxn>
                    <a:cxn ang="0">
                      <a:pos x="68" y="112"/>
                    </a:cxn>
                    <a:cxn ang="0">
                      <a:pos x="74" y="124"/>
                    </a:cxn>
                    <a:cxn ang="0">
                      <a:pos x="72" y="132"/>
                    </a:cxn>
                    <a:cxn ang="0">
                      <a:pos x="62" y="142"/>
                    </a:cxn>
                    <a:cxn ang="0">
                      <a:pos x="56" y="144"/>
                    </a:cxn>
                  </a:cxnLst>
                  <a:rect l="0" t="0" r="r" b="b"/>
                  <a:pathLst>
                    <a:path w="110" h="176">
                      <a:moveTo>
                        <a:pt x="110" y="174"/>
                      </a:moveTo>
                      <a:lnTo>
                        <a:pt x="68" y="54"/>
                      </a:lnTo>
                      <a:lnTo>
                        <a:pt x="68" y="54"/>
                      </a:lnTo>
                      <a:lnTo>
                        <a:pt x="68" y="48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6" y="38"/>
                      </a:lnTo>
                      <a:lnTo>
                        <a:pt x="78" y="32"/>
                      </a:lnTo>
                      <a:lnTo>
                        <a:pt x="80" y="24"/>
                      </a:lnTo>
                      <a:lnTo>
                        <a:pt x="80" y="24"/>
                      </a:lnTo>
                      <a:lnTo>
                        <a:pt x="78" y="16"/>
                      </a:lnTo>
                      <a:lnTo>
                        <a:pt x="74" y="6"/>
                      </a:lnTo>
                      <a:lnTo>
                        <a:pt x="64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1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2" y="32"/>
                      </a:lnTo>
                      <a:lnTo>
                        <a:pt x="34" y="38"/>
                      </a:lnTo>
                      <a:lnTo>
                        <a:pt x="40" y="44"/>
                      </a:lnTo>
                      <a:lnTo>
                        <a:pt x="40" y="44"/>
                      </a:lnTo>
                      <a:lnTo>
                        <a:pt x="42" y="48"/>
                      </a:lnTo>
                      <a:lnTo>
                        <a:pt x="42" y="5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0" y="176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22" y="170"/>
                      </a:lnTo>
                      <a:lnTo>
                        <a:pt x="38" y="166"/>
                      </a:lnTo>
                      <a:lnTo>
                        <a:pt x="56" y="164"/>
                      </a:lnTo>
                      <a:lnTo>
                        <a:pt x="56" y="164"/>
                      </a:lnTo>
                      <a:lnTo>
                        <a:pt x="72" y="166"/>
                      </a:lnTo>
                      <a:lnTo>
                        <a:pt x="88" y="170"/>
                      </a:lnTo>
                      <a:lnTo>
                        <a:pt x="108" y="176"/>
                      </a:lnTo>
                      <a:lnTo>
                        <a:pt x="108" y="176"/>
                      </a:lnTo>
                      <a:lnTo>
                        <a:pt x="110" y="176"/>
                      </a:lnTo>
                      <a:lnTo>
                        <a:pt x="110" y="174"/>
                      </a:lnTo>
                      <a:lnTo>
                        <a:pt x="110" y="174"/>
                      </a:lnTo>
                      <a:close/>
                      <a:moveTo>
                        <a:pt x="56" y="72"/>
                      </a:moveTo>
                      <a:lnTo>
                        <a:pt x="56" y="72"/>
                      </a:lnTo>
                      <a:lnTo>
                        <a:pt x="60" y="74"/>
                      </a:lnTo>
                      <a:lnTo>
                        <a:pt x="64" y="76"/>
                      </a:lnTo>
                      <a:lnTo>
                        <a:pt x="66" y="80"/>
                      </a:lnTo>
                      <a:lnTo>
                        <a:pt x="68" y="84"/>
                      </a:lnTo>
                      <a:lnTo>
                        <a:pt x="68" y="84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0" y="96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0" y="96"/>
                      </a:lnTo>
                      <a:lnTo>
                        <a:pt x="46" y="94"/>
                      </a:lnTo>
                      <a:lnTo>
                        <a:pt x="44" y="90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44" y="80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6" y="72"/>
                      </a:lnTo>
                      <a:lnTo>
                        <a:pt x="56" y="72"/>
                      </a:lnTo>
                      <a:close/>
                      <a:moveTo>
                        <a:pt x="56" y="144"/>
                      </a:moveTo>
                      <a:lnTo>
                        <a:pt x="56" y="144"/>
                      </a:lnTo>
                      <a:lnTo>
                        <a:pt x="48" y="142"/>
                      </a:lnTo>
                      <a:lnTo>
                        <a:pt x="42" y="138"/>
                      </a:lnTo>
                      <a:lnTo>
                        <a:pt x="38" y="132"/>
                      </a:lnTo>
                      <a:lnTo>
                        <a:pt x="36" y="124"/>
                      </a:lnTo>
                      <a:lnTo>
                        <a:pt x="36" y="124"/>
                      </a:lnTo>
                      <a:lnTo>
                        <a:pt x="38" y="118"/>
                      </a:lnTo>
                      <a:lnTo>
                        <a:pt x="42" y="112"/>
                      </a:lnTo>
                      <a:lnTo>
                        <a:pt x="48" y="108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62" y="108"/>
                      </a:lnTo>
                      <a:lnTo>
                        <a:pt x="68" y="112"/>
                      </a:lnTo>
                      <a:lnTo>
                        <a:pt x="72" y="118"/>
                      </a:lnTo>
                      <a:lnTo>
                        <a:pt x="74" y="124"/>
                      </a:lnTo>
                      <a:lnTo>
                        <a:pt x="74" y="124"/>
                      </a:lnTo>
                      <a:lnTo>
                        <a:pt x="72" y="132"/>
                      </a:lnTo>
                      <a:lnTo>
                        <a:pt x="68" y="138"/>
                      </a:lnTo>
                      <a:lnTo>
                        <a:pt x="62" y="142"/>
                      </a:lnTo>
                      <a:lnTo>
                        <a:pt x="56" y="144"/>
                      </a:lnTo>
                      <a:lnTo>
                        <a:pt x="56" y="1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>
                    <a:defRPr/>
                  </a:pPr>
                  <a:endParaRPr lang="zh-CN" altLang="en-US" sz="1100" kern="0">
                    <a:solidFill>
                      <a:srgbClr val="B2B2B2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64" name="组合 363"/>
                <p:cNvGrpSpPr/>
                <p:nvPr/>
              </p:nvGrpSpPr>
              <p:grpSpPr>
                <a:xfrm>
                  <a:off x="4059143" y="3910377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70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1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2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3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65" name="组合 364"/>
                <p:cNvGrpSpPr/>
                <p:nvPr/>
              </p:nvGrpSpPr>
              <p:grpSpPr>
                <a:xfrm rot="10587679">
                  <a:off x="4512212" y="3893111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66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7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8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9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248" name="组合 247"/>
            <p:cNvGrpSpPr/>
            <p:nvPr/>
          </p:nvGrpSpPr>
          <p:grpSpPr>
            <a:xfrm>
              <a:off x="4286682" y="5624507"/>
              <a:ext cx="1111296" cy="362703"/>
              <a:chOff x="351032" y="5551681"/>
              <a:chExt cx="1096603" cy="362703"/>
            </a:xfrm>
          </p:grpSpPr>
          <p:grpSp>
            <p:nvGrpSpPr>
              <p:cNvPr id="339" name="组合 21575"/>
              <p:cNvGrpSpPr>
                <a:grpSpLocks/>
              </p:cNvGrpSpPr>
              <p:nvPr/>
            </p:nvGrpSpPr>
            <p:grpSpPr bwMode="auto">
              <a:xfrm>
                <a:off x="1117380" y="5725083"/>
                <a:ext cx="330255" cy="183056"/>
                <a:chOff x="3883026" y="4365626"/>
                <a:chExt cx="850900" cy="396875"/>
              </a:xfrm>
            </p:grpSpPr>
            <p:sp>
              <p:nvSpPr>
                <p:cNvPr id="343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4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5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6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7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8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49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0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1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2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3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4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5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6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57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cxnSp>
            <p:nvCxnSpPr>
              <p:cNvPr id="340" name="直接箭头连接符 339"/>
              <p:cNvCxnSpPr/>
              <p:nvPr/>
            </p:nvCxnSpPr>
            <p:spPr bwMode="auto">
              <a:xfrm>
                <a:off x="725990" y="5655023"/>
                <a:ext cx="358782" cy="147356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1" name="直接箭头连接符 340"/>
              <p:cNvCxnSpPr/>
              <p:nvPr/>
            </p:nvCxnSpPr>
            <p:spPr bwMode="auto">
              <a:xfrm flipH="1" flipV="1">
                <a:off x="693382" y="5707113"/>
                <a:ext cx="314105" cy="11793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342" name="图片 34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1032" y="5551681"/>
                <a:ext cx="251102" cy="362703"/>
              </a:xfrm>
              <a:prstGeom prst="rect">
                <a:avLst/>
              </a:prstGeom>
            </p:spPr>
          </p:pic>
        </p:grpSp>
        <p:grpSp>
          <p:nvGrpSpPr>
            <p:cNvPr id="249" name="组合 248"/>
            <p:cNvGrpSpPr/>
            <p:nvPr/>
          </p:nvGrpSpPr>
          <p:grpSpPr>
            <a:xfrm>
              <a:off x="10359247" y="5620426"/>
              <a:ext cx="1474680" cy="454982"/>
              <a:chOff x="4335514" y="5527844"/>
              <a:chExt cx="1455183" cy="454982"/>
            </a:xfrm>
          </p:grpSpPr>
          <p:grpSp>
            <p:nvGrpSpPr>
              <p:cNvPr id="308" name="组合 21575"/>
              <p:cNvGrpSpPr>
                <a:grpSpLocks/>
              </p:cNvGrpSpPr>
              <p:nvPr/>
            </p:nvGrpSpPr>
            <p:grpSpPr bwMode="auto">
              <a:xfrm>
                <a:off x="4968964" y="5799770"/>
                <a:ext cx="330255" cy="183056"/>
                <a:chOff x="3883026" y="4365626"/>
                <a:chExt cx="850900" cy="396875"/>
              </a:xfrm>
            </p:grpSpPr>
            <p:sp>
              <p:nvSpPr>
                <p:cNvPr id="324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25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26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27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28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29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0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1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2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3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4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5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6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7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38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grpSp>
            <p:nvGrpSpPr>
              <p:cNvPr id="309" name="组合 308"/>
              <p:cNvGrpSpPr/>
              <p:nvPr/>
            </p:nvGrpSpPr>
            <p:grpSpPr>
              <a:xfrm>
                <a:off x="4335514" y="5552113"/>
                <a:ext cx="318333" cy="323581"/>
                <a:chOff x="4059143" y="3893111"/>
                <a:chExt cx="719740" cy="714409"/>
              </a:xfrm>
              <a:solidFill>
                <a:srgbClr val="2D2015"/>
              </a:solidFill>
            </p:grpSpPr>
            <p:sp>
              <p:nvSpPr>
                <p:cNvPr id="313" name="Freeform 33"/>
                <p:cNvSpPr>
                  <a:spLocks noEditPoints="1"/>
                </p:cNvSpPr>
                <p:nvPr/>
              </p:nvSpPr>
              <p:spPr bwMode="auto">
                <a:xfrm>
                  <a:off x="4260507" y="4023248"/>
                  <a:ext cx="299324" cy="584272"/>
                </a:xfrm>
                <a:custGeom>
                  <a:avLst/>
                  <a:gdLst/>
                  <a:ahLst/>
                  <a:cxnLst>
                    <a:cxn ang="0">
                      <a:pos x="68" y="54"/>
                    </a:cxn>
                    <a:cxn ang="0">
                      <a:pos x="68" y="48"/>
                    </a:cxn>
                    <a:cxn ang="0">
                      <a:pos x="70" y="44"/>
                    </a:cxn>
                    <a:cxn ang="0">
                      <a:pos x="78" y="32"/>
                    </a:cxn>
                    <a:cxn ang="0">
                      <a:pos x="80" y="24"/>
                    </a:cxn>
                    <a:cxn ang="0">
                      <a:pos x="74" y="6"/>
                    </a:cxn>
                    <a:cxn ang="0">
                      <a:pos x="56" y="0"/>
                    </a:cxn>
                    <a:cxn ang="0">
                      <a:pos x="46" y="2"/>
                    </a:cxn>
                    <a:cxn ang="0">
                      <a:pos x="32" y="16"/>
                    </a:cxn>
                    <a:cxn ang="0">
                      <a:pos x="30" y="24"/>
                    </a:cxn>
                    <a:cxn ang="0">
                      <a:pos x="34" y="38"/>
                    </a:cxn>
                    <a:cxn ang="0">
                      <a:pos x="40" y="44"/>
                    </a:cxn>
                    <a:cxn ang="0">
                      <a:pos x="42" y="54"/>
                    </a:cxn>
                    <a:cxn ang="0">
                      <a:pos x="0" y="174"/>
                    </a:cxn>
                    <a:cxn ang="0">
                      <a:pos x="2" y="176"/>
                    </a:cxn>
                    <a:cxn ang="0">
                      <a:pos x="22" y="170"/>
                    </a:cxn>
                    <a:cxn ang="0">
                      <a:pos x="56" y="164"/>
                    </a:cxn>
                    <a:cxn ang="0">
                      <a:pos x="72" y="166"/>
                    </a:cxn>
                    <a:cxn ang="0">
                      <a:pos x="108" y="176"/>
                    </a:cxn>
                    <a:cxn ang="0">
                      <a:pos x="110" y="176"/>
                    </a:cxn>
                    <a:cxn ang="0">
                      <a:pos x="110" y="174"/>
                    </a:cxn>
                    <a:cxn ang="0">
                      <a:pos x="56" y="72"/>
                    </a:cxn>
                    <a:cxn ang="0">
                      <a:pos x="64" y="76"/>
                    </a:cxn>
                    <a:cxn ang="0">
                      <a:pos x="68" y="84"/>
                    </a:cxn>
                    <a:cxn ang="0">
                      <a:pos x="66" y="90"/>
                    </a:cxn>
                    <a:cxn ang="0">
                      <a:pos x="60" y="96"/>
                    </a:cxn>
                    <a:cxn ang="0">
                      <a:pos x="56" y="98"/>
                    </a:cxn>
                    <a:cxn ang="0">
                      <a:pos x="46" y="94"/>
                    </a:cxn>
                    <a:cxn ang="0">
                      <a:pos x="42" y="84"/>
                    </a:cxn>
                    <a:cxn ang="0">
                      <a:pos x="44" y="80"/>
                    </a:cxn>
                    <a:cxn ang="0">
                      <a:pos x="50" y="74"/>
                    </a:cxn>
                    <a:cxn ang="0">
                      <a:pos x="56" y="72"/>
                    </a:cxn>
                    <a:cxn ang="0">
                      <a:pos x="56" y="144"/>
                    </a:cxn>
                    <a:cxn ang="0">
                      <a:pos x="42" y="138"/>
                    </a:cxn>
                    <a:cxn ang="0">
                      <a:pos x="36" y="124"/>
                    </a:cxn>
                    <a:cxn ang="0">
                      <a:pos x="38" y="118"/>
                    </a:cxn>
                    <a:cxn ang="0">
                      <a:pos x="48" y="108"/>
                    </a:cxn>
                    <a:cxn ang="0">
                      <a:pos x="56" y="106"/>
                    </a:cxn>
                    <a:cxn ang="0">
                      <a:pos x="68" y="112"/>
                    </a:cxn>
                    <a:cxn ang="0">
                      <a:pos x="74" y="124"/>
                    </a:cxn>
                    <a:cxn ang="0">
                      <a:pos x="72" y="132"/>
                    </a:cxn>
                    <a:cxn ang="0">
                      <a:pos x="62" y="142"/>
                    </a:cxn>
                    <a:cxn ang="0">
                      <a:pos x="56" y="144"/>
                    </a:cxn>
                  </a:cxnLst>
                  <a:rect l="0" t="0" r="r" b="b"/>
                  <a:pathLst>
                    <a:path w="110" h="176">
                      <a:moveTo>
                        <a:pt x="110" y="174"/>
                      </a:moveTo>
                      <a:lnTo>
                        <a:pt x="68" y="54"/>
                      </a:lnTo>
                      <a:lnTo>
                        <a:pt x="68" y="54"/>
                      </a:lnTo>
                      <a:lnTo>
                        <a:pt x="68" y="48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6" y="38"/>
                      </a:lnTo>
                      <a:lnTo>
                        <a:pt x="78" y="32"/>
                      </a:lnTo>
                      <a:lnTo>
                        <a:pt x="80" y="24"/>
                      </a:lnTo>
                      <a:lnTo>
                        <a:pt x="80" y="24"/>
                      </a:lnTo>
                      <a:lnTo>
                        <a:pt x="78" y="16"/>
                      </a:lnTo>
                      <a:lnTo>
                        <a:pt x="74" y="6"/>
                      </a:lnTo>
                      <a:lnTo>
                        <a:pt x="64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1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2" y="32"/>
                      </a:lnTo>
                      <a:lnTo>
                        <a:pt x="34" y="38"/>
                      </a:lnTo>
                      <a:lnTo>
                        <a:pt x="40" y="44"/>
                      </a:lnTo>
                      <a:lnTo>
                        <a:pt x="40" y="44"/>
                      </a:lnTo>
                      <a:lnTo>
                        <a:pt x="42" y="48"/>
                      </a:lnTo>
                      <a:lnTo>
                        <a:pt x="42" y="5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0" y="176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22" y="170"/>
                      </a:lnTo>
                      <a:lnTo>
                        <a:pt x="38" y="166"/>
                      </a:lnTo>
                      <a:lnTo>
                        <a:pt x="56" y="164"/>
                      </a:lnTo>
                      <a:lnTo>
                        <a:pt x="56" y="164"/>
                      </a:lnTo>
                      <a:lnTo>
                        <a:pt x="72" y="166"/>
                      </a:lnTo>
                      <a:lnTo>
                        <a:pt x="88" y="170"/>
                      </a:lnTo>
                      <a:lnTo>
                        <a:pt x="108" y="176"/>
                      </a:lnTo>
                      <a:lnTo>
                        <a:pt x="108" y="176"/>
                      </a:lnTo>
                      <a:lnTo>
                        <a:pt x="110" y="176"/>
                      </a:lnTo>
                      <a:lnTo>
                        <a:pt x="110" y="174"/>
                      </a:lnTo>
                      <a:lnTo>
                        <a:pt x="110" y="174"/>
                      </a:lnTo>
                      <a:close/>
                      <a:moveTo>
                        <a:pt x="56" y="72"/>
                      </a:moveTo>
                      <a:lnTo>
                        <a:pt x="56" y="72"/>
                      </a:lnTo>
                      <a:lnTo>
                        <a:pt x="60" y="74"/>
                      </a:lnTo>
                      <a:lnTo>
                        <a:pt x="64" y="76"/>
                      </a:lnTo>
                      <a:lnTo>
                        <a:pt x="66" y="80"/>
                      </a:lnTo>
                      <a:lnTo>
                        <a:pt x="68" y="84"/>
                      </a:lnTo>
                      <a:lnTo>
                        <a:pt x="68" y="84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0" y="96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0" y="96"/>
                      </a:lnTo>
                      <a:lnTo>
                        <a:pt x="46" y="94"/>
                      </a:lnTo>
                      <a:lnTo>
                        <a:pt x="44" y="90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44" y="80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6" y="72"/>
                      </a:lnTo>
                      <a:lnTo>
                        <a:pt x="56" y="72"/>
                      </a:lnTo>
                      <a:close/>
                      <a:moveTo>
                        <a:pt x="56" y="144"/>
                      </a:moveTo>
                      <a:lnTo>
                        <a:pt x="56" y="144"/>
                      </a:lnTo>
                      <a:lnTo>
                        <a:pt x="48" y="142"/>
                      </a:lnTo>
                      <a:lnTo>
                        <a:pt x="42" y="138"/>
                      </a:lnTo>
                      <a:lnTo>
                        <a:pt x="38" y="132"/>
                      </a:lnTo>
                      <a:lnTo>
                        <a:pt x="36" y="124"/>
                      </a:lnTo>
                      <a:lnTo>
                        <a:pt x="36" y="124"/>
                      </a:lnTo>
                      <a:lnTo>
                        <a:pt x="38" y="118"/>
                      </a:lnTo>
                      <a:lnTo>
                        <a:pt x="42" y="112"/>
                      </a:lnTo>
                      <a:lnTo>
                        <a:pt x="48" y="108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62" y="108"/>
                      </a:lnTo>
                      <a:lnTo>
                        <a:pt x="68" y="112"/>
                      </a:lnTo>
                      <a:lnTo>
                        <a:pt x="72" y="118"/>
                      </a:lnTo>
                      <a:lnTo>
                        <a:pt x="74" y="124"/>
                      </a:lnTo>
                      <a:lnTo>
                        <a:pt x="74" y="124"/>
                      </a:lnTo>
                      <a:lnTo>
                        <a:pt x="72" y="132"/>
                      </a:lnTo>
                      <a:lnTo>
                        <a:pt x="68" y="138"/>
                      </a:lnTo>
                      <a:lnTo>
                        <a:pt x="62" y="142"/>
                      </a:lnTo>
                      <a:lnTo>
                        <a:pt x="56" y="144"/>
                      </a:lnTo>
                      <a:lnTo>
                        <a:pt x="56" y="1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>
                    <a:defRPr/>
                  </a:pPr>
                  <a:endParaRPr lang="zh-CN" altLang="en-US" sz="1100" kern="0">
                    <a:solidFill>
                      <a:srgbClr val="B2B2B2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14" name="组合 313"/>
                <p:cNvGrpSpPr/>
                <p:nvPr/>
              </p:nvGrpSpPr>
              <p:grpSpPr>
                <a:xfrm>
                  <a:off x="4059143" y="3910377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20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1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2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23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15" name="组合 314"/>
                <p:cNvGrpSpPr/>
                <p:nvPr/>
              </p:nvGrpSpPr>
              <p:grpSpPr>
                <a:xfrm rot="10587679">
                  <a:off x="4512212" y="3893111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316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7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8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19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310" name="直接箭头连接符 309"/>
              <p:cNvCxnSpPr/>
              <p:nvPr/>
            </p:nvCxnSpPr>
            <p:spPr bwMode="auto">
              <a:xfrm flipH="1">
                <a:off x="5140836" y="5660975"/>
                <a:ext cx="360721" cy="138795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1" name="直接箭头连接符 310"/>
              <p:cNvCxnSpPr/>
              <p:nvPr/>
            </p:nvCxnSpPr>
            <p:spPr bwMode="auto">
              <a:xfrm flipH="1" flipV="1">
                <a:off x="4643793" y="5675684"/>
                <a:ext cx="427140" cy="11346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312" name="图片 3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39595" y="5527844"/>
                <a:ext cx="251102" cy="362703"/>
              </a:xfrm>
              <a:prstGeom prst="rect">
                <a:avLst/>
              </a:prstGeom>
            </p:spPr>
          </p:pic>
        </p:grpSp>
        <p:grpSp>
          <p:nvGrpSpPr>
            <p:cNvPr id="250" name="组合 249"/>
            <p:cNvGrpSpPr/>
            <p:nvPr/>
          </p:nvGrpSpPr>
          <p:grpSpPr>
            <a:xfrm>
              <a:off x="8093459" y="5621392"/>
              <a:ext cx="1474680" cy="454982"/>
              <a:chOff x="8085961" y="5517151"/>
              <a:chExt cx="1455183" cy="454982"/>
            </a:xfrm>
          </p:grpSpPr>
          <p:grpSp>
            <p:nvGrpSpPr>
              <p:cNvPr id="277" name="组合 21575"/>
              <p:cNvGrpSpPr>
                <a:grpSpLocks/>
              </p:cNvGrpSpPr>
              <p:nvPr/>
            </p:nvGrpSpPr>
            <p:grpSpPr bwMode="auto">
              <a:xfrm>
                <a:off x="8719411" y="5789077"/>
                <a:ext cx="330255" cy="183056"/>
                <a:chOff x="3883026" y="4365626"/>
                <a:chExt cx="850900" cy="396875"/>
              </a:xfrm>
            </p:grpSpPr>
            <p:sp>
              <p:nvSpPr>
                <p:cNvPr id="293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4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5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6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7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8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99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0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1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2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3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4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5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6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307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grpSp>
            <p:nvGrpSpPr>
              <p:cNvPr id="278" name="组合 277"/>
              <p:cNvGrpSpPr/>
              <p:nvPr/>
            </p:nvGrpSpPr>
            <p:grpSpPr>
              <a:xfrm>
                <a:off x="8085961" y="5541420"/>
                <a:ext cx="318333" cy="323581"/>
                <a:chOff x="4059143" y="3893111"/>
                <a:chExt cx="719740" cy="714409"/>
              </a:xfrm>
              <a:solidFill>
                <a:srgbClr val="2D2015"/>
              </a:solidFill>
            </p:grpSpPr>
            <p:sp>
              <p:nvSpPr>
                <p:cNvPr id="282" name="Freeform 33"/>
                <p:cNvSpPr>
                  <a:spLocks noEditPoints="1"/>
                </p:cNvSpPr>
                <p:nvPr/>
              </p:nvSpPr>
              <p:spPr bwMode="auto">
                <a:xfrm>
                  <a:off x="4260507" y="4023248"/>
                  <a:ext cx="299324" cy="584272"/>
                </a:xfrm>
                <a:custGeom>
                  <a:avLst/>
                  <a:gdLst/>
                  <a:ahLst/>
                  <a:cxnLst>
                    <a:cxn ang="0">
                      <a:pos x="68" y="54"/>
                    </a:cxn>
                    <a:cxn ang="0">
                      <a:pos x="68" y="48"/>
                    </a:cxn>
                    <a:cxn ang="0">
                      <a:pos x="70" y="44"/>
                    </a:cxn>
                    <a:cxn ang="0">
                      <a:pos x="78" y="32"/>
                    </a:cxn>
                    <a:cxn ang="0">
                      <a:pos x="80" y="24"/>
                    </a:cxn>
                    <a:cxn ang="0">
                      <a:pos x="74" y="6"/>
                    </a:cxn>
                    <a:cxn ang="0">
                      <a:pos x="56" y="0"/>
                    </a:cxn>
                    <a:cxn ang="0">
                      <a:pos x="46" y="2"/>
                    </a:cxn>
                    <a:cxn ang="0">
                      <a:pos x="32" y="16"/>
                    </a:cxn>
                    <a:cxn ang="0">
                      <a:pos x="30" y="24"/>
                    </a:cxn>
                    <a:cxn ang="0">
                      <a:pos x="34" y="38"/>
                    </a:cxn>
                    <a:cxn ang="0">
                      <a:pos x="40" y="44"/>
                    </a:cxn>
                    <a:cxn ang="0">
                      <a:pos x="42" y="54"/>
                    </a:cxn>
                    <a:cxn ang="0">
                      <a:pos x="0" y="174"/>
                    </a:cxn>
                    <a:cxn ang="0">
                      <a:pos x="2" y="176"/>
                    </a:cxn>
                    <a:cxn ang="0">
                      <a:pos x="22" y="170"/>
                    </a:cxn>
                    <a:cxn ang="0">
                      <a:pos x="56" y="164"/>
                    </a:cxn>
                    <a:cxn ang="0">
                      <a:pos x="72" y="166"/>
                    </a:cxn>
                    <a:cxn ang="0">
                      <a:pos x="108" y="176"/>
                    </a:cxn>
                    <a:cxn ang="0">
                      <a:pos x="110" y="176"/>
                    </a:cxn>
                    <a:cxn ang="0">
                      <a:pos x="110" y="174"/>
                    </a:cxn>
                    <a:cxn ang="0">
                      <a:pos x="56" y="72"/>
                    </a:cxn>
                    <a:cxn ang="0">
                      <a:pos x="64" y="76"/>
                    </a:cxn>
                    <a:cxn ang="0">
                      <a:pos x="68" y="84"/>
                    </a:cxn>
                    <a:cxn ang="0">
                      <a:pos x="66" y="90"/>
                    </a:cxn>
                    <a:cxn ang="0">
                      <a:pos x="60" y="96"/>
                    </a:cxn>
                    <a:cxn ang="0">
                      <a:pos x="56" y="98"/>
                    </a:cxn>
                    <a:cxn ang="0">
                      <a:pos x="46" y="94"/>
                    </a:cxn>
                    <a:cxn ang="0">
                      <a:pos x="42" y="84"/>
                    </a:cxn>
                    <a:cxn ang="0">
                      <a:pos x="44" y="80"/>
                    </a:cxn>
                    <a:cxn ang="0">
                      <a:pos x="50" y="74"/>
                    </a:cxn>
                    <a:cxn ang="0">
                      <a:pos x="56" y="72"/>
                    </a:cxn>
                    <a:cxn ang="0">
                      <a:pos x="56" y="144"/>
                    </a:cxn>
                    <a:cxn ang="0">
                      <a:pos x="42" y="138"/>
                    </a:cxn>
                    <a:cxn ang="0">
                      <a:pos x="36" y="124"/>
                    </a:cxn>
                    <a:cxn ang="0">
                      <a:pos x="38" y="118"/>
                    </a:cxn>
                    <a:cxn ang="0">
                      <a:pos x="48" y="108"/>
                    </a:cxn>
                    <a:cxn ang="0">
                      <a:pos x="56" y="106"/>
                    </a:cxn>
                    <a:cxn ang="0">
                      <a:pos x="68" y="112"/>
                    </a:cxn>
                    <a:cxn ang="0">
                      <a:pos x="74" y="124"/>
                    </a:cxn>
                    <a:cxn ang="0">
                      <a:pos x="72" y="132"/>
                    </a:cxn>
                    <a:cxn ang="0">
                      <a:pos x="62" y="142"/>
                    </a:cxn>
                    <a:cxn ang="0">
                      <a:pos x="56" y="144"/>
                    </a:cxn>
                  </a:cxnLst>
                  <a:rect l="0" t="0" r="r" b="b"/>
                  <a:pathLst>
                    <a:path w="110" h="176">
                      <a:moveTo>
                        <a:pt x="110" y="174"/>
                      </a:moveTo>
                      <a:lnTo>
                        <a:pt x="68" y="54"/>
                      </a:lnTo>
                      <a:lnTo>
                        <a:pt x="68" y="54"/>
                      </a:lnTo>
                      <a:lnTo>
                        <a:pt x="68" y="48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6" y="38"/>
                      </a:lnTo>
                      <a:lnTo>
                        <a:pt x="78" y="32"/>
                      </a:lnTo>
                      <a:lnTo>
                        <a:pt x="80" y="24"/>
                      </a:lnTo>
                      <a:lnTo>
                        <a:pt x="80" y="24"/>
                      </a:lnTo>
                      <a:lnTo>
                        <a:pt x="78" y="16"/>
                      </a:lnTo>
                      <a:lnTo>
                        <a:pt x="74" y="6"/>
                      </a:lnTo>
                      <a:lnTo>
                        <a:pt x="64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1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2" y="32"/>
                      </a:lnTo>
                      <a:lnTo>
                        <a:pt x="34" y="38"/>
                      </a:lnTo>
                      <a:lnTo>
                        <a:pt x="40" y="44"/>
                      </a:lnTo>
                      <a:lnTo>
                        <a:pt x="40" y="44"/>
                      </a:lnTo>
                      <a:lnTo>
                        <a:pt x="42" y="48"/>
                      </a:lnTo>
                      <a:lnTo>
                        <a:pt x="42" y="5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0" y="176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22" y="170"/>
                      </a:lnTo>
                      <a:lnTo>
                        <a:pt x="38" y="166"/>
                      </a:lnTo>
                      <a:lnTo>
                        <a:pt x="56" y="164"/>
                      </a:lnTo>
                      <a:lnTo>
                        <a:pt x="56" y="164"/>
                      </a:lnTo>
                      <a:lnTo>
                        <a:pt x="72" y="166"/>
                      </a:lnTo>
                      <a:lnTo>
                        <a:pt x="88" y="170"/>
                      </a:lnTo>
                      <a:lnTo>
                        <a:pt x="108" y="176"/>
                      </a:lnTo>
                      <a:lnTo>
                        <a:pt x="108" y="176"/>
                      </a:lnTo>
                      <a:lnTo>
                        <a:pt x="110" y="176"/>
                      </a:lnTo>
                      <a:lnTo>
                        <a:pt x="110" y="174"/>
                      </a:lnTo>
                      <a:lnTo>
                        <a:pt x="110" y="174"/>
                      </a:lnTo>
                      <a:close/>
                      <a:moveTo>
                        <a:pt x="56" y="72"/>
                      </a:moveTo>
                      <a:lnTo>
                        <a:pt x="56" y="72"/>
                      </a:lnTo>
                      <a:lnTo>
                        <a:pt x="60" y="74"/>
                      </a:lnTo>
                      <a:lnTo>
                        <a:pt x="64" y="76"/>
                      </a:lnTo>
                      <a:lnTo>
                        <a:pt x="66" y="80"/>
                      </a:lnTo>
                      <a:lnTo>
                        <a:pt x="68" y="84"/>
                      </a:lnTo>
                      <a:lnTo>
                        <a:pt x="68" y="84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0" y="96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0" y="96"/>
                      </a:lnTo>
                      <a:lnTo>
                        <a:pt x="46" y="94"/>
                      </a:lnTo>
                      <a:lnTo>
                        <a:pt x="44" y="90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44" y="80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6" y="72"/>
                      </a:lnTo>
                      <a:lnTo>
                        <a:pt x="56" y="72"/>
                      </a:lnTo>
                      <a:close/>
                      <a:moveTo>
                        <a:pt x="56" y="144"/>
                      </a:moveTo>
                      <a:lnTo>
                        <a:pt x="56" y="144"/>
                      </a:lnTo>
                      <a:lnTo>
                        <a:pt x="48" y="142"/>
                      </a:lnTo>
                      <a:lnTo>
                        <a:pt x="42" y="138"/>
                      </a:lnTo>
                      <a:lnTo>
                        <a:pt x="38" y="132"/>
                      </a:lnTo>
                      <a:lnTo>
                        <a:pt x="36" y="124"/>
                      </a:lnTo>
                      <a:lnTo>
                        <a:pt x="36" y="124"/>
                      </a:lnTo>
                      <a:lnTo>
                        <a:pt x="38" y="118"/>
                      </a:lnTo>
                      <a:lnTo>
                        <a:pt x="42" y="112"/>
                      </a:lnTo>
                      <a:lnTo>
                        <a:pt x="48" y="108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62" y="108"/>
                      </a:lnTo>
                      <a:lnTo>
                        <a:pt x="68" y="112"/>
                      </a:lnTo>
                      <a:lnTo>
                        <a:pt x="72" y="118"/>
                      </a:lnTo>
                      <a:lnTo>
                        <a:pt x="74" y="124"/>
                      </a:lnTo>
                      <a:lnTo>
                        <a:pt x="74" y="124"/>
                      </a:lnTo>
                      <a:lnTo>
                        <a:pt x="72" y="132"/>
                      </a:lnTo>
                      <a:lnTo>
                        <a:pt x="68" y="138"/>
                      </a:lnTo>
                      <a:lnTo>
                        <a:pt x="62" y="142"/>
                      </a:lnTo>
                      <a:lnTo>
                        <a:pt x="56" y="144"/>
                      </a:lnTo>
                      <a:lnTo>
                        <a:pt x="56" y="1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>
                    <a:defRPr/>
                  </a:pPr>
                  <a:endParaRPr lang="zh-CN" altLang="en-US" sz="1100" kern="0">
                    <a:solidFill>
                      <a:srgbClr val="B2B2B2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83" name="组合 282"/>
                <p:cNvGrpSpPr/>
                <p:nvPr/>
              </p:nvGrpSpPr>
              <p:grpSpPr>
                <a:xfrm>
                  <a:off x="4059143" y="3910377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289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0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1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2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84" name="组合 283"/>
                <p:cNvGrpSpPr/>
                <p:nvPr/>
              </p:nvGrpSpPr>
              <p:grpSpPr>
                <a:xfrm rot="10587679">
                  <a:off x="4512212" y="3893111"/>
                  <a:ext cx="266671" cy="371809"/>
                  <a:chOff x="4085023" y="3597847"/>
                  <a:chExt cx="266671" cy="371809"/>
                </a:xfrm>
                <a:grpFill/>
              </p:grpSpPr>
              <p:sp>
                <p:nvSpPr>
                  <p:cNvPr id="285" name="Freeform 34"/>
                  <p:cNvSpPr>
                    <a:spLocks/>
                  </p:cNvSpPr>
                  <p:nvPr/>
                </p:nvSpPr>
                <p:spPr bwMode="auto">
                  <a:xfrm>
                    <a:off x="4085023" y="3597847"/>
                    <a:ext cx="87076" cy="371809"/>
                  </a:xfrm>
                  <a:custGeom>
                    <a:avLst/>
                    <a:gdLst/>
                    <a:ahLst/>
                    <a:cxnLst>
                      <a:cxn ang="0">
                        <a:pos x="20" y="2"/>
                      </a:cxn>
                      <a:cxn ang="0">
                        <a:pos x="20" y="2"/>
                      </a:cxn>
                      <a:cxn ang="0">
                        <a:pos x="12" y="12"/>
                      </a:cxn>
                      <a:cxn ang="0">
                        <a:pos x="6" y="26"/>
                      </a:cxn>
                      <a:cxn ang="0">
                        <a:pos x="2" y="40"/>
                      </a:cxn>
                      <a:cxn ang="0">
                        <a:pos x="0" y="54"/>
                      </a:cxn>
                      <a:cxn ang="0">
                        <a:pos x="0" y="54"/>
                      </a:cxn>
                      <a:cxn ang="0">
                        <a:pos x="2" y="68"/>
                      </a:cxn>
                      <a:cxn ang="0">
                        <a:pos x="6" y="84"/>
                      </a:cxn>
                      <a:cxn ang="0">
                        <a:pos x="14" y="98"/>
                      </a:cxn>
                      <a:cxn ang="0">
                        <a:pos x="24" y="112"/>
                      </a:cxn>
                      <a:cxn ang="0">
                        <a:pos x="24" y="112"/>
                      </a:cxn>
                      <a:cxn ang="0">
                        <a:pos x="28" y="112"/>
                      </a:cxn>
                      <a:cxn ang="0">
                        <a:pos x="30" y="112"/>
                      </a:cxn>
                      <a:cxn ang="0">
                        <a:pos x="30" y="112"/>
                      </a:cxn>
                      <a:cxn ang="0">
                        <a:pos x="32" y="108"/>
                      </a:cxn>
                      <a:cxn ang="0">
                        <a:pos x="30" y="106"/>
                      </a:cxn>
                      <a:cxn ang="0">
                        <a:pos x="30" y="106"/>
                      </a:cxn>
                      <a:cxn ang="0">
                        <a:pos x="20" y="94"/>
                      </a:cxn>
                      <a:cxn ang="0">
                        <a:pos x="14" y="80"/>
                      </a:cxn>
                      <a:cxn ang="0">
                        <a:pos x="10" y="68"/>
                      </a:cxn>
                      <a:cxn ang="0">
                        <a:pos x="8" y="54"/>
                      </a:cxn>
                      <a:cxn ang="0">
                        <a:pos x="8" y="54"/>
                      </a:cxn>
                      <a:cxn ang="0">
                        <a:pos x="10" y="40"/>
                      </a:cxn>
                      <a:cxn ang="0">
                        <a:pos x="12" y="28"/>
                      </a:cxn>
                      <a:cxn ang="0">
                        <a:pos x="18" y="18"/>
                      </a:cxn>
                      <a:cxn ang="0">
                        <a:pos x="26" y="8"/>
                      </a:cxn>
                      <a:cxn ang="0">
                        <a:pos x="26" y="8"/>
                      </a:cxn>
                      <a:cxn ang="0">
                        <a:pos x="28" y="4"/>
                      </a:cxn>
                      <a:cxn ang="0">
                        <a:pos x="26" y="2"/>
                      </a:cxn>
                      <a:cxn ang="0">
                        <a:pos x="26" y="2"/>
                      </a:cxn>
                      <a:cxn ang="0">
                        <a:pos x="24" y="0"/>
                      </a:cxn>
                      <a:cxn ang="0">
                        <a:pos x="20" y="2"/>
                      </a:cxn>
                      <a:cxn ang="0">
                        <a:pos x="20" y="2"/>
                      </a:cxn>
                    </a:cxnLst>
                    <a:rect l="0" t="0" r="r" b="b"/>
                    <a:pathLst>
                      <a:path w="32" h="112">
                        <a:moveTo>
                          <a:pt x="20" y="2"/>
                        </a:moveTo>
                        <a:lnTo>
                          <a:pt x="20" y="2"/>
                        </a:lnTo>
                        <a:lnTo>
                          <a:pt x="12" y="12"/>
                        </a:lnTo>
                        <a:lnTo>
                          <a:pt x="6" y="26"/>
                        </a:lnTo>
                        <a:lnTo>
                          <a:pt x="2" y="40"/>
                        </a:lnTo>
                        <a:lnTo>
                          <a:pt x="0" y="54"/>
                        </a:lnTo>
                        <a:lnTo>
                          <a:pt x="0" y="54"/>
                        </a:lnTo>
                        <a:lnTo>
                          <a:pt x="2" y="68"/>
                        </a:lnTo>
                        <a:lnTo>
                          <a:pt x="6" y="84"/>
                        </a:lnTo>
                        <a:lnTo>
                          <a:pt x="14" y="98"/>
                        </a:lnTo>
                        <a:lnTo>
                          <a:pt x="24" y="112"/>
                        </a:lnTo>
                        <a:lnTo>
                          <a:pt x="24" y="112"/>
                        </a:lnTo>
                        <a:lnTo>
                          <a:pt x="28" y="112"/>
                        </a:lnTo>
                        <a:lnTo>
                          <a:pt x="30" y="112"/>
                        </a:lnTo>
                        <a:lnTo>
                          <a:pt x="30" y="112"/>
                        </a:lnTo>
                        <a:lnTo>
                          <a:pt x="32" y="108"/>
                        </a:lnTo>
                        <a:lnTo>
                          <a:pt x="30" y="106"/>
                        </a:lnTo>
                        <a:lnTo>
                          <a:pt x="30" y="106"/>
                        </a:lnTo>
                        <a:lnTo>
                          <a:pt x="20" y="94"/>
                        </a:lnTo>
                        <a:lnTo>
                          <a:pt x="14" y="80"/>
                        </a:lnTo>
                        <a:lnTo>
                          <a:pt x="10" y="68"/>
                        </a:lnTo>
                        <a:lnTo>
                          <a:pt x="8" y="54"/>
                        </a:lnTo>
                        <a:lnTo>
                          <a:pt x="8" y="54"/>
                        </a:lnTo>
                        <a:lnTo>
                          <a:pt x="10" y="40"/>
                        </a:lnTo>
                        <a:lnTo>
                          <a:pt x="12" y="28"/>
                        </a:lnTo>
                        <a:lnTo>
                          <a:pt x="18" y="1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4"/>
                        </a:lnTo>
                        <a:lnTo>
                          <a:pt x="26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6" name="Freeform 35"/>
                  <p:cNvSpPr>
                    <a:spLocks/>
                  </p:cNvSpPr>
                  <p:nvPr/>
                </p:nvSpPr>
                <p:spPr bwMode="auto">
                  <a:xfrm>
                    <a:off x="4155773" y="3624404"/>
                    <a:ext cx="76191" cy="325334"/>
                  </a:xfrm>
                  <a:custGeom>
                    <a:avLst/>
                    <a:gdLst/>
                    <a:ahLst/>
                    <a:cxnLst>
                      <a:cxn ang="0">
                        <a:pos x="18" y="0"/>
                      </a:cxn>
                      <a:cxn ang="0">
                        <a:pos x="18" y="0"/>
                      </a:cxn>
                      <a:cxn ang="0">
                        <a:pos x="10" y="10"/>
                      </a:cxn>
                      <a:cxn ang="0">
                        <a:pos x="4" y="22"/>
                      </a:cxn>
                      <a:cxn ang="0">
                        <a:pos x="0" y="34"/>
                      </a:cxn>
                      <a:cxn ang="0">
                        <a:pos x="0" y="46"/>
                      </a:cxn>
                      <a:cxn ang="0">
                        <a:pos x="0" y="46"/>
                      </a:cxn>
                      <a:cxn ang="0">
                        <a:pos x="0" y="60"/>
                      </a:cxn>
                      <a:cxn ang="0">
                        <a:pos x="4" y="72"/>
                      </a:cxn>
                      <a:cxn ang="0">
                        <a:pos x="12" y="84"/>
                      </a:cxn>
                      <a:cxn ang="0">
                        <a:pos x="20" y="96"/>
                      </a:cxn>
                      <a:cxn ang="0">
                        <a:pos x="20" y="96"/>
                      </a:cxn>
                      <a:cxn ang="0">
                        <a:pos x="24" y="98"/>
                      </a:cxn>
                      <a:cxn ang="0">
                        <a:pos x="26" y="96"/>
                      </a:cxn>
                      <a:cxn ang="0">
                        <a:pos x="26" y="96"/>
                      </a:cxn>
                      <a:cxn ang="0">
                        <a:pos x="28" y="94"/>
                      </a:cxn>
                      <a:cxn ang="0">
                        <a:pos x="26" y="90"/>
                      </a:cxn>
                      <a:cxn ang="0">
                        <a:pos x="26" y="90"/>
                      </a:cxn>
                      <a:cxn ang="0">
                        <a:pos x="18" y="80"/>
                      </a:cxn>
                      <a:cxn ang="0">
                        <a:pos x="12" y="70"/>
                      </a:cxn>
                      <a:cxn ang="0">
                        <a:pos x="8" y="58"/>
                      </a:cxn>
                      <a:cxn ang="0">
                        <a:pos x="8" y="46"/>
                      </a:cxn>
                      <a:cxn ang="0">
                        <a:pos x="8" y="46"/>
                      </a:cxn>
                      <a:cxn ang="0">
                        <a:pos x="8" y="36"/>
                      </a:cxn>
                      <a:cxn ang="0">
                        <a:pos x="12" y="24"/>
                      </a:cxn>
                      <a:cxn ang="0">
                        <a:pos x="16" y="16"/>
                      </a:cxn>
                      <a:cxn ang="0">
                        <a:pos x="24" y="6"/>
                      </a:cxn>
                      <a:cxn ang="0">
                        <a:pos x="24" y="6"/>
                      </a:cxn>
                      <a:cxn ang="0">
                        <a:pos x="24" y="4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  <a:cxn ang="0">
                        <a:pos x="20" y="0"/>
                      </a:cxn>
                      <a:cxn ang="0">
                        <a:pos x="18" y="0"/>
                      </a:cxn>
                      <a:cxn ang="0">
                        <a:pos x="18" y="0"/>
                      </a:cxn>
                    </a:cxnLst>
                    <a:rect l="0" t="0" r="r" b="b"/>
                    <a:pathLst>
                      <a:path w="28" h="98">
                        <a:moveTo>
                          <a:pt x="18" y="0"/>
                        </a:moveTo>
                        <a:lnTo>
                          <a:pt x="18" y="0"/>
                        </a:lnTo>
                        <a:lnTo>
                          <a:pt x="10" y="10"/>
                        </a:lnTo>
                        <a:lnTo>
                          <a:pt x="4" y="22"/>
                        </a:lnTo>
                        <a:lnTo>
                          <a:pt x="0" y="34"/>
                        </a:lnTo>
                        <a:lnTo>
                          <a:pt x="0" y="46"/>
                        </a:lnTo>
                        <a:lnTo>
                          <a:pt x="0" y="46"/>
                        </a:lnTo>
                        <a:lnTo>
                          <a:pt x="0" y="60"/>
                        </a:lnTo>
                        <a:lnTo>
                          <a:pt x="4" y="72"/>
                        </a:lnTo>
                        <a:lnTo>
                          <a:pt x="12" y="84"/>
                        </a:lnTo>
                        <a:lnTo>
                          <a:pt x="20" y="96"/>
                        </a:lnTo>
                        <a:lnTo>
                          <a:pt x="20" y="96"/>
                        </a:lnTo>
                        <a:lnTo>
                          <a:pt x="24" y="98"/>
                        </a:lnTo>
                        <a:lnTo>
                          <a:pt x="26" y="96"/>
                        </a:lnTo>
                        <a:lnTo>
                          <a:pt x="26" y="96"/>
                        </a:lnTo>
                        <a:lnTo>
                          <a:pt x="28" y="94"/>
                        </a:lnTo>
                        <a:lnTo>
                          <a:pt x="26" y="90"/>
                        </a:lnTo>
                        <a:lnTo>
                          <a:pt x="26" y="90"/>
                        </a:lnTo>
                        <a:lnTo>
                          <a:pt x="18" y="80"/>
                        </a:lnTo>
                        <a:lnTo>
                          <a:pt x="12" y="70"/>
                        </a:lnTo>
                        <a:lnTo>
                          <a:pt x="8" y="58"/>
                        </a:lnTo>
                        <a:lnTo>
                          <a:pt x="8" y="46"/>
                        </a:lnTo>
                        <a:lnTo>
                          <a:pt x="8" y="46"/>
                        </a:lnTo>
                        <a:lnTo>
                          <a:pt x="8" y="36"/>
                        </a:lnTo>
                        <a:lnTo>
                          <a:pt x="12" y="24"/>
                        </a:lnTo>
                        <a:lnTo>
                          <a:pt x="16" y="1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4" y="4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7" name="Freeform 36"/>
                  <p:cNvSpPr>
                    <a:spLocks/>
                  </p:cNvSpPr>
                  <p:nvPr/>
                </p:nvSpPr>
                <p:spPr bwMode="auto">
                  <a:xfrm>
                    <a:off x="4221080" y="3650962"/>
                    <a:ext cx="70749" cy="27221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6" y="0"/>
                      </a:cxn>
                      <a:cxn ang="0">
                        <a:pos x="8" y="8"/>
                      </a:cxn>
                      <a:cxn ang="0">
                        <a:pos x="4" y="18"/>
                      </a:cxn>
                      <a:cxn ang="0">
                        <a:pos x="2" y="28"/>
                      </a:cxn>
                      <a:cxn ang="0">
                        <a:pos x="0" y="38"/>
                      </a:cxn>
                      <a:cxn ang="0">
                        <a:pos x="0" y="38"/>
                      </a:cxn>
                      <a:cxn ang="0">
                        <a:pos x="2" y="50"/>
                      </a:cxn>
                      <a:cxn ang="0">
                        <a:pos x="4" y="60"/>
                      </a:cxn>
                      <a:cxn ang="0">
                        <a:pos x="10" y="72"/>
                      </a:cxn>
                      <a:cxn ang="0">
                        <a:pos x="18" y="80"/>
                      </a:cxn>
                      <a:cxn ang="0">
                        <a:pos x="18" y="80"/>
                      </a:cxn>
                      <a:cxn ang="0">
                        <a:pos x="22" y="82"/>
                      </a:cxn>
                      <a:cxn ang="0">
                        <a:pos x="24" y="80"/>
                      </a:cxn>
                      <a:cxn ang="0">
                        <a:pos x="24" y="80"/>
                      </a:cxn>
                      <a:cxn ang="0">
                        <a:pos x="26" y="78"/>
                      </a:cxn>
                      <a:cxn ang="0">
                        <a:pos x="24" y="74"/>
                      </a:cxn>
                      <a:cxn ang="0">
                        <a:pos x="24" y="74"/>
                      </a:cxn>
                      <a:cxn ang="0">
                        <a:pos x="18" y="66"/>
                      </a:cxn>
                      <a:cxn ang="0">
                        <a:pos x="12" y="58"/>
                      </a:cxn>
                      <a:cxn ang="0">
                        <a:pos x="10" y="48"/>
                      </a:cxn>
                      <a:cxn ang="0">
                        <a:pos x="8" y="38"/>
                      </a:cxn>
                      <a:cxn ang="0">
                        <a:pos x="8" y="38"/>
                      </a:cxn>
                      <a:cxn ang="0">
                        <a:pos x="10" y="30"/>
                      </a:cxn>
                      <a:cxn ang="0">
                        <a:pos x="12" y="22"/>
                      </a:cxn>
                      <a:cxn ang="0">
                        <a:pos x="16" y="14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2" y="4"/>
                      </a:cxn>
                      <a:cxn ang="0">
                        <a:pos x="22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6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26" h="82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8"/>
                        </a:lnTo>
                        <a:lnTo>
                          <a:pt x="4" y="18"/>
                        </a:lnTo>
                        <a:lnTo>
                          <a:pt x="2" y="28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2" y="50"/>
                        </a:lnTo>
                        <a:lnTo>
                          <a:pt x="4" y="60"/>
                        </a:lnTo>
                        <a:lnTo>
                          <a:pt x="10" y="72"/>
                        </a:lnTo>
                        <a:lnTo>
                          <a:pt x="18" y="80"/>
                        </a:lnTo>
                        <a:lnTo>
                          <a:pt x="18" y="80"/>
                        </a:lnTo>
                        <a:lnTo>
                          <a:pt x="22" y="82"/>
                        </a:lnTo>
                        <a:lnTo>
                          <a:pt x="24" y="80"/>
                        </a:lnTo>
                        <a:lnTo>
                          <a:pt x="24" y="80"/>
                        </a:lnTo>
                        <a:lnTo>
                          <a:pt x="26" y="78"/>
                        </a:lnTo>
                        <a:lnTo>
                          <a:pt x="24" y="74"/>
                        </a:lnTo>
                        <a:lnTo>
                          <a:pt x="24" y="74"/>
                        </a:lnTo>
                        <a:lnTo>
                          <a:pt x="18" y="66"/>
                        </a:lnTo>
                        <a:lnTo>
                          <a:pt x="12" y="58"/>
                        </a:lnTo>
                        <a:lnTo>
                          <a:pt x="10" y="48"/>
                        </a:lnTo>
                        <a:lnTo>
                          <a:pt x="8" y="38"/>
                        </a:lnTo>
                        <a:lnTo>
                          <a:pt x="8" y="38"/>
                        </a:lnTo>
                        <a:lnTo>
                          <a:pt x="10" y="30"/>
                        </a:lnTo>
                        <a:lnTo>
                          <a:pt x="12" y="22"/>
                        </a:lnTo>
                        <a:lnTo>
                          <a:pt x="16" y="14"/>
                        </a:lnTo>
                        <a:lnTo>
                          <a:pt x="22" y="6"/>
                        </a:lnTo>
                        <a:lnTo>
                          <a:pt x="22" y="6"/>
                        </a:lnTo>
                        <a:lnTo>
                          <a:pt x="22" y="4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8" name="Freeform 37"/>
                  <p:cNvSpPr>
                    <a:spLocks/>
                  </p:cNvSpPr>
                  <p:nvPr/>
                </p:nvSpPr>
                <p:spPr bwMode="auto">
                  <a:xfrm>
                    <a:off x="4291829" y="3670881"/>
                    <a:ext cx="59865" cy="225741"/>
                  </a:xfrm>
                  <a:custGeom>
                    <a:avLst/>
                    <a:gdLst/>
                    <a:ahLst/>
                    <a:cxnLst>
                      <a:cxn ang="0">
                        <a:pos x="12" y="2"/>
                      </a:cxn>
                      <a:cxn ang="0">
                        <a:pos x="12" y="2"/>
                      </a:cxn>
                      <a:cxn ang="0">
                        <a:pos x="6" y="8"/>
                      </a:cxn>
                      <a:cxn ang="0">
                        <a:pos x="2" y="16"/>
                      </a:cxn>
                      <a:cxn ang="0">
                        <a:pos x="0" y="24"/>
                      </a:cxn>
                      <a:cxn ang="0">
                        <a:pos x="0" y="32"/>
                      </a:cxn>
                      <a:cxn ang="0">
                        <a:pos x="0" y="32"/>
                      </a:cxn>
                      <a:cxn ang="0">
                        <a:pos x="0" y="42"/>
                      </a:cxn>
                      <a:cxn ang="0">
                        <a:pos x="4" y="50"/>
                      </a:cxn>
                      <a:cxn ang="0">
                        <a:pos x="8" y="60"/>
                      </a:cxn>
                      <a:cxn ang="0">
                        <a:pos x="14" y="68"/>
                      </a:cxn>
                      <a:cxn ang="0">
                        <a:pos x="14" y="68"/>
                      </a:cxn>
                      <a:cxn ang="0">
                        <a:pos x="18" y="68"/>
                      </a:cxn>
                      <a:cxn ang="0">
                        <a:pos x="20" y="68"/>
                      </a:cxn>
                      <a:cxn ang="0">
                        <a:pos x="20" y="68"/>
                      </a:cxn>
                      <a:cxn ang="0">
                        <a:pos x="22" y="64"/>
                      </a:cxn>
                      <a:cxn ang="0">
                        <a:pos x="20" y="62"/>
                      </a:cxn>
                      <a:cxn ang="0">
                        <a:pos x="20" y="62"/>
                      </a:cxn>
                      <a:cxn ang="0">
                        <a:pos x="14" y="54"/>
                      </a:cxn>
                      <a:cxn ang="0">
                        <a:pos x="12" y="48"/>
                      </a:cxn>
                      <a:cxn ang="0">
                        <a:pos x="8" y="40"/>
                      </a:cxn>
                      <a:cxn ang="0">
                        <a:pos x="8" y="32"/>
                      </a:cxn>
                      <a:cxn ang="0">
                        <a:pos x="8" y="32"/>
                      </a:cxn>
                      <a:cxn ang="0">
                        <a:pos x="8" y="26"/>
                      </a:cxn>
                      <a:cxn ang="0">
                        <a:pos x="10" y="20"/>
                      </a:cxn>
                      <a:cxn ang="0">
                        <a:pos x="14" y="14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20" y="4"/>
                      </a:cxn>
                      <a:cxn ang="0">
                        <a:pos x="18" y="2"/>
                      </a:cxn>
                      <a:cxn ang="0">
                        <a:pos x="18" y="2"/>
                      </a:cxn>
                      <a:cxn ang="0">
                        <a:pos x="16" y="0"/>
                      </a:cxn>
                      <a:cxn ang="0">
                        <a:pos x="12" y="2"/>
                      </a:cxn>
                      <a:cxn ang="0">
                        <a:pos x="12" y="2"/>
                      </a:cxn>
                    </a:cxnLst>
                    <a:rect l="0" t="0" r="r" b="b"/>
                    <a:pathLst>
                      <a:path w="22" h="68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6" y="8"/>
                        </a:lnTo>
                        <a:lnTo>
                          <a:pt x="2" y="16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42"/>
                        </a:lnTo>
                        <a:lnTo>
                          <a:pt x="4" y="50"/>
                        </a:lnTo>
                        <a:lnTo>
                          <a:pt x="8" y="60"/>
                        </a:lnTo>
                        <a:lnTo>
                          <a:pt x="14" y="68"/>
                        </a:lnTo>
                        <a:lnTo>
                          <a:pt x="14" y="68"/>
                        </a:lnTo>
                        <a:lnTo>
                          <a:pt x="18" y="68"/>
                        </a:lnTo>
                        <a:lnTo>
                          <a:pt x="20" y="68"/>
                        </a:lnTo>
                        <a:lnTo>
                          <a:pt x="20" y="68"/>
                        </a:lnTo>
                        <a:lnTo>
                          <a:pt x="22" y="64"/>
                        </a:lnTo>
                        <a:lnTo>
                          <a:pt x="20" y="62"/>
                        </a:lnTo>
                        <a:lnTo>
                          <a:pt x="20" y="62"/>
                        </a:lnTo>
                        <a:lnTo>
                          <a:pt x="14" y="54"/>
                        </a:lnTo>
                        <a:lnTo>
                          <a:pt x="12" y="48"/>
                        </a:lnTo>
                        <a:lnTo>
                          <a:pt x="8" y="4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8" y="26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8" y="8"/>
                        </a:lnTo>
                        <a:lnTo>
                          <a:pt x="18" y="8"/>
                        </a:lnTo>
                        <a:lnTo>
                          <a:pt x="20" y="4"/>
                        </a:lnTo>
                        <a:lnTo>
                          <a:pt x="18" y="2"/>
                        </a:lnTo>
                        <a:lnTo>
                          <a:pt x="18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>
                      <a:defRPr/>
                    </a:pPr>
                    <a:endParaRPr lang="zh-CN" altLang="en-US" sz="1100" kern="0">
                      <a:solidFill>
                        <a:srgbClr val="B2B2B2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279" name="直接箭头连接符 278"/>
              <p:cNvCxnSpPr/>
              <p:nvPr/>
            </p:nvCxnSpPr>
            <p:spPr bwMode="auto">
              <a:xfrm flipH="1">
                <a:off x="8891283" y="5650282"/>
                <a:ext cx="360721" cy="138795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0" name="直接箭头连接符 279"/>
              <p:cNvCxnSpPr/>
              <p:nvPr/>
            </p:nvCxnSpPr>
            <p:spPr bwMode="auto">
              <a:xfrm flipH="1" flipV="1">
                <a:off x="8394240" y="5664991"/>
                <a:ext cx="427140" cy="11346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281" name="图片 28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90042" y="5517151"/>
                <a:ext cx="251102" cy="362703"/>
              </a:xfrm>
              <a:prstGeom prst="rect">
                <a:avLst/>
              </a:prstGeom>
            </p:spPr>
          </p:pic>
        </p:grpSp>
        <p:grpSp>
          <p:nvGrpSpPr>
            <p:cNvPr id="251" name="组合 250"/>
            <p:cNvGrpSpPr/>
            <p:nvPr/>
          </p:nvGrpSpPr>
          <p:grpSpPr>
            <a:xfrm>
              <a:off x="6033345" y="5646502"/>
              <a:ext cx="1406446" cy="454982"/>
              <a:chOff x="6135401" y="5517151"/>
              <a:chExt cx="1387851" cy="454982"/>
            </a:xfrm>
          </p:grpSpPr>
          <p:grpSp>
            <p:nvGrpSpPr>
              <p:cNvPr id="257" name="组合 21575"/>
              <p:cNvGrpSpPr>
                <a:grpSpLocks/>
              </p:cNvGrpSpPr>
              <p:nvPr/>
            </p:nvGrpSpPr>
            <p:grpSpPr bwMode="auto">
              <a:xfrm>
                <a:off x="6701519" y="5789077"/>
                <a:ext cx="330255" cy="183056"/>
                <a:chOff x="3883026" y="4365626"/>
                <a:chExt cx="850900" cy="396875"/>
              </a:xfrm>
            </p:grpSpPr>
            <p:sp>
              <p:nvSpPr>
                <p:cNvPr id="262" name="Freeform 177"/>
                <p:cNvSpPr>
                  <a:spLocks noEditPoints="1"/>
                </p:cNvSpPr>
                <p:nvPr/>
              </p:nvSpPr>
              <p:spPr bwMode="auto">
                <a:xfrm>
                  <a:off x="3921126" y="4570413"/>
                  <a:ext cx="193675" cy="192088"/>
                </a:xfrm>
                <a:custGeom>
                  <a:avLst/>
                  <a:gdLst>
                    <a:gd name="T0" fmla="*/ 2147483646 w 124"/>
                    <a:gd name="T1" fmla="*/ 2147483646 h 123"/>
                    <a:gd name="T2" fmla="*/ 0 w 124"/>
                    <a:gd name="T3" fmla="*/ 2147483646 h 123"/>
                    <a:gd name="T4" fmla="*/ 2147483646 w 124"/>
                    <a:gd name="T5" fmla="*/ 0 h 123"/>
                    <a:gd name="T6" fmla="*/ 2147483646 w 124"/>
                    <a:gd name="T7" fmla="*/ 2147483646 h 123"/>
                    <a:gd name="T8" fmla="*/ 2147483646 w 124"/>
                    <a:gd name="T9" fmla="*/ 2147483646 h 123"/>
                    <a:gd name="T10" fmla="*/ 2147483646 w 124"/>
                    <a:gd name="T11" fmla="*/ 2147483646 h 123"/>
                    <a:gd name="T12" fmla="*/ 2147483646 w 124"/>
                    <a:gd name="T13" fmla="*/ 2147483646 h 123"/>
                    <a:gd name="T14" fmla="*/ 2147483646 w 124"/>
                    <a:gd name="T15" fmla="*/ 2147483646 h 123"/>
                    <a:gd name="T16" fmla="*/ 2147483646 w 124"/>
                    <a:gd name="T17" fmla="*/ 2147483646 h 123"/>
                    <a:gd name="T18" fmla="*/ 2147483646 w 124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4" h="123">
                      <a:moveTo>
                        <a:pt x="62" y="123"/>
                      </a:moveTo>
                      <a:cubicBezTo>
                        <a:pt x="28" y="123"/>
                        <a:pt x="0" y="96"/>
                        <a:pt x="0" y="62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96" y="0"/>
                        <a:pt x="124" y="28"/>
                        <a:pt x="124" y="62"/>
                      </a:cubicBezTo>
                      <a:cubicBezTo>
                        <a:pt x="124" y="96"/>
                        <a:pt x="96" y="123"/>
                        <a:pt x="62" y="123"/>
                      </a:cubicBezTo>
                      <a:close/>
                      <a:moveTo>
                        <a:pt x="62" y="20"/>
                      </a:moveTo>
                      <a:cubicBezTo>
                        <a:pt x="39" y="20"/>
                        <a:pt x="20" y="39"/>
                        <a:pt x="20" y="62"/>
                      </a:cubicBezTo>
                      <a:cubicBezTo>
                        <a:pt x="20" y="85"/>
                        <a:pt x="39" y="103"/>
                        <a:pt x="62" y="103"/>
                      </a:cubicBezTo>
                      <a:cubicBezTo>
                        <a:pt x="85" y="103"/>
                        <a:pt x="104" y="85"/>
                        <a:pt x="104" y="62"/>
                      </a:cubicBezTo>
                      <a:cubicBezTo>
                        <a:pt x="104" y="39"/>
                        <a:pt x="85" y="20"/>
                        <a:pt x="62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3" name="Freeform 178"/>
                <p:cNvSpPr>
                  <a:spLocks noEditPoints="1"/>
                </p:cNvSpPr>
                <p:nvPr/>
              </p:nvSpPr>
              <p:spPr bwMode="auto">
                <a:xfrm>
                  <a:off x="3983038" y="4633913"/>
                  <a:ext cx="69850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4" y="8"/>
                        <a:pt x="8" y="14"/>
                        <a:pt x="8" y="22"/>
                      </a:cubicBezTo>
                      <a:cubicBezTo>
                        <a:pt x="8" y="29"/>
                        <a:pt x="14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4" name="Freeform 179"/>
                <p:cNvSpPr>
                  <a:spLocks noEditPoints="1"/>
                </p:cNvSpPr>
                <p:nvPr/>
              </p:nvSpPr>
              <p:spPr bwMode="auto">
                <a:xfrm>
                  <a:off x="4456113" y="4570413"/>
                  <a:ext cx="192088" cy="192088"/>
                </a:xfrm>
                <a:custGeom>
                  <a:avLst/>
                  <a:gdLst>
                    <a:gd name="T0" fmla="*/ 2147483646 w 123"/>
                    <a:gd name="T1" fmla="*/ 2147483646 h 123"/>
                    <a:gd name="T2" fmla="*/ 0 w 123"/>
                    <a:gd name="T3" fmla="*/ 2147483646 h 123"/>
                    <a:gd name="T4" fmla="*/ 2147483646 w 123"/>
                    <a:gd name="T5" fmla="*/ 0 h 123"/>
                    <a:gd name="T6" fmla="*/ 2147483646 w 123"/>
                    <a:gd name="T7" fmla="*/ 2147483646 h 123"/>
                    <a:gd name="T8" fmla="*/ 2147483646 w 123"/>
                    <a:gd name="T9" fmla="*/ 2147483646 h 123"/>
                    <a:gd name="T10" fmla="*/ 2147483646 w 123"/>
                    <a:gd name="T11" fmla="*/ 2147483646 h 123"/>
                    <a:gd name="T12" fmla="*/ 2147483646 w 123"/>
                    <a:gd name="T13" fmla="*/ 2147483646 h 123"/>
                    <a:gd name="T14" fmla="*/ 2147483646 w 123"/>
                    <a:gd name="T15" fmla="*/ 2147483646 h 123"/>
                    <a:gd name="T16" fmla="*/ 2147483646 w 123"/>
                    <a:gd name="T17" fmla="*/ 2147483646 h 123"/>
                    <a:gd name="T18" fmla="*/ 2147483646 w 123"/>
                    <a:gd name="T19" fmla="*/ 2147483646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123"/>
                      </a:moveTo>
                      <a:cubicBezTo>
                        <a:pt x="27" y="123"/>
                        <a:pt x="0" y="96"/>
                        <a:pt x="0" y="62"/>
                      </a:cubicBezTo>
                      <a:cubicBezTo>
                        <a:pt x="0" y="28"/>
                        <a:pt x="27" y="0"/>
                        <a:pt x="61" y="0"/>
                      </a:cubicBezTo>
                      <a:cubicBezTo>
                        <a:pt x="95" y="0"/>
                        <a:pt x="123" y="28"/>
                        <a:pt x="123" y="62"/>
                      </a:cubicBezTo>
                      <a:cubicBezTo>
                        <a:pt x="123" y="96"/>
                        <a:pt x="95" y="123"/>
                        <a:pt x="61" y="123"/>
                      </a:cubicBezTo>
                      <a:close/>
                      <a:moveTo>
                        <a:pt x="61" y="20"/>
                      </a:moveTo>
                      <a:cubicBezTo>
                        <a:pt x="38" y="20"/>
                        <a:pt x="20" y="39"/>
                        <a:pt x="20" y="62"/>
                      </a:cubicBezTo>
                      <a:cubicBezTo>
                        <a:pt x="20" y="85"/>
                        <a:pt x="38" y="103"/>
                        <a:pt x="61" y="103"/>
                      </a:cubicBezTo>
                      <a:cubicBezTo>
                        <a:pt x="84" y="103"/>
                        <a:pt x="103" y="85"/>
                        <a:pt x="103" y="62"/>
                      </a:cubicBezTo>
                      <a:cubicBezTo>
                        <a:pt x="103" y="39"/>
                        <a:pt x="84" y="20"/>
                        <a:pt x="61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5" name="Freeform 180"/>
                <p:cNvSpPr>
                  <a:spLocks noEditPoints="1"/>
                </p:cNvSpPr>
                <p:nvPr/>
              </p:nvSpPr>
              <p:spPr bwMode="auto">
                <a:xfrm>
                  <a:off x="4518026" y="4633913"/>
                  <a:ext cx="68263" cy="68263"/>
                </a:xfrm>
                <a:custGeom>
                  <a:avLst/>
                  <a:gdLst>
                    <a:gd name="T0" fmla="*/ 2147483646 w 44"/>
                    <a:gd name="T1" fmla="*/ 2147483646 h 44"/>
                    <a:gd name="T2" fmla="*/ 0 w 44"/>
                    <a:gd name="T3" fmla="*/ 2147483646 h 44"/>
                    <a:gd name="T4" fmla="*/ 2147483646 w 44"/>
                    <a:gd name="T5" fmla="*/ 0 h 44"/>
                    <a:gd name="T6" fmla="*/ 2147483646 w 44"/>
                    <a:gd name="T7" fmla="*/ 2147483646 h 44"/>
                    <a:gd name="T8" fmla="*/ 2147483646 w 44"/>
                    <a:gd name="T9" fmla="*/ 2147483646 h 44"/>
                    <a:gd name="T10" fmla="*/ 2147483646 w 44"/>
                    <a:gd name="T11" fmla="*/ 2147483646 h 44"/>
                    <a:gd name="T12" fmla="*/ 2147483646 w 44"/>
                    <a:gd name="T13" fmla="*/ 2147483646 h 44"/>
                    <a:gd name="T14" fmla="*/ 2147483646 w 44"/>
                    <a:gd name="T15" fmla="*/ 2147483646 h 44"/>
                    <a:gd name="T16" fmla="*/ 2147483646 w 44"/>
                    <a:gd name="T17" fmla="*/ 2147483646 h 44"/>
                    <a:gd name="T18" fmla="*/ 2147483646 w 44"/>
                    <a:gd name="T19" fmla="*/ 2147483646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4" y="10"/>
                        <a:pt x="44" y="22"/>
                      </a:cubicBezTo>
                      <a:cubicBezTo>
                        <a:pt x="44" y="34"/>
                        <a:pt x="35" y="44"/>
                        <a:pt x="22" y="44"/>
                      </a:cubicBezTo>
                      <a:close/>
                      <a:moveTo>
                        <a:pt x="22" y="8"/>
                      </a:moveTo>
                      <a:cubicBezTo>
                        <a:pt x="15" y="8"/>
                        <a:pt x="8" y="14"/>
                        <a:pt x="8" y="22"/>
                      </a:cubicBezTo>
                      <a:cubicBezTo>
                        <a:pt x="8" y="29"/>
                        <a:pt x="15" y="36"/>
                        <a:pt x="22" y="36"/>
                      </a:cubicBezTo>
                      <a:cubicBezTo>
                        <a:pt x="30" y="36"/>
                        <a:pt x="36" y="29"/>
                        <a:pt x="36" y="22"/>
                      </a:cubicBezTo>
                      <a:cubicBezTo>
                        <a:pt x="36" y="14"/>
                        <a:pt x="30" y="8"/>
                        <a:pt x="22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6" name="Rectangle 181"/>
                <p:cNvSpPr>
                  <a:spLocks noChangeArrowheads="1"/>
                </p:cNvSpPr>
                <p:nvPr/>
              </p:nvSpPr>
              <p:spPr bwMode="auto">
                <a:xfrm>
                  <a:off x="4305301" y="4689476"/>
                  <a:ext cx="176213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7" name="Rectangle 182"/>
                <p:cNvSpPr>
                  <a:spLocks noChangeArrowheads="1"/>
                </p:cNvSpPr>
                <p:nvPr/>
              </p:nvSpPr>
              <p:spPr bwMode="auto">
                <a:xfrm>
                  <a:off x="4089401" y="4689476"/>
                  <a:ext cx="115888" cy="317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8" name="Freeform 183"/>
                <p:cNvSpPr>
                  <a:spLocks/>
                </p:cNvSpPr>
                <p:nvPr/>
              </p:nvSpPr>
              <p:spPr bwMode="auto">
                <a:xfrm>
                  <a:off x="3883026" y="4365626"/>
                  <a:ext cx="850900" cy="354013"/>
                </a:xfrm>
                <a:custGeom>
                  <a:avLst/>
                  <a:gdLst>
                    <a:gd name="T0" fmla="*/ 2147483646 w 546"/>
                    <a:gd name="T1" fmla="*/ 2147483646 h 226"/>
                    <a:gd name="T2" fmla="*/ 2147483646 w 546"/>
                    <a:gd name="T3" fmla="*/ 2147483646 h 226"/>
                    <a:gd name="T4" fmla="*/ 2147483646 w 546"/>
                    <a:gd name="T5" fmla="*/ 2147483646 h 226"/>
                    <a:gd name="T6" fmla="*/ 2147483646 w 546"/>
                    <a:gd name="T7" fmla="*/ 2147483646 h 226"/>
                    <a:gd name="T8" fmla="*/ 2147483646 w 546"/>
                    <a:gd name="T9" fmla="*/ 2147483646 h 226"/>
                    <a:gd name="T10" fmla="*/ 2147483646 w 546"/>
                    <a:gd name="T11" fmla="*/ 2147483646 h 226"/>
                    <a:gd name="T12" fmla="*/ 2147483646 w 546"/>
                    <a:gd name="T13" fmla="*/ 2147483646 h 226"/>
                    <a:gd name="T14" fmla="*/ 2147483646 w 546"/>
                    <a:gd name="T15" fmla="*/ 2147483646 h 226"/>
                    <a:gd name="T16" fmla="*/ 2147483646 w 546"/>
                    <a:gd name="T17" fmla="*/ 2147483646 h 226"/>
                    <a:gd name="T18" fmla="*/ 2147483646 w 546"/>
                    <a:gd name="T19" fmla="*/ 2147483646 h 226"/>
                    <a:gd name="T20" fmla="*/ 2147483646 w 546"/>
                    <a:gd name="T21" fmla="*/ 2147483646 h 226"/>
                    <a:gd name="T22" fmla="*/ 2147483646 w 546"/>
                    <a:gd name="T23" fmla="*/ 2147483646 h 226"/>
                    <a:gd name="T24" fmla="*/ 2147483646 w 546"/>
                    <a:gd name="T25" fmla="*/ 2147483646 h 226"/>
                    <a:gd name="T26" fmla="*/ 2147483646 w 546"/>
                    <a:gd name="T27" fmla="*/ 2147483646 h 226"/>
                    <a:gd name="T28" fmla="*/ 2147483646 w 546"/>
                    <a:gd name="T29" fmla="*/ 2147483646 h 226"/>
                    <a:gd name="T30" fmla="*/ 2147483646 w 546"/>
                    <a:gd name="T31" fmla="*/ 2147483646 h 226"/>
                    <a:gd name="T32" fmla="*/ 2147483646 w 546"/>
                    <a:gd name="T33" fmla="*/ 2147483646 h 226"/>
                    <a:gd name="T34" fmla="*/ 2147483646 w 546"/>
                    <a:gd name="T35" fmla="*/ 2147483646 h 226"/>
                    <a:gd name="T36" fmla="*/ 2147483646 w 546"/>
                    <a:gd name="T37" fmla="*/ 2147483646 h 226"/>
                    <a:gd name="T38" fmla="*/ 2147483646 w 546"/>
                    <a:gd name="T39" fmla="*/ 2147483646 h 226"/>
                    <a:gd name="T40" fmla="*/ 2147483646 w 546"/>
                    <a:gd name="T41" fmla="*/ 2147483646 h 226"/>
                    <a:gd name="T42" fmla="*/ 2147483646 w 546"/>
                    <a:gd name="T43" fmla="*/ 2147483646 h 226"/>
                    <a:gd name="T44" fmla="*/ 2147483646 w 546"/>
                    <a:gd name="T45" fmla="*/ 2147483646 h 226"/>
                    <a:gd name="T46" fmla="*/ 2147483646 w 546"/>
                    <a:gd name="T47" fmla="*/ 2147483646 h 226"/>
                    <a:gd name="T48" fmla="*/ 2147483646 w 546"/>
                    <a:gd name="T49" fmla="*/ 2147483646 h 226"/>
                    <a:gd name="T50" fmla="*/ 2147483646 w 546"/>
                    <a:gd name="T51" fmla="*/ 2147483646 h 226"/>
                    <a:gd name="T52" fmla="*/ 2147483646 w 546"/>
                    <a:gd name="T53" fmla="*/ 2147483646 h 226"/>
                    <a:gd name="T54" fmla="*/ 2147483646 w 546"/>
                    <a:gd name="T55" fmla="*/ 2147483646 h 226"/>
                    <a:gd name="T56" fmla="*/ 2147483646 w 546"/>
                    <a:gd name="T57" fmla="*/ 2147483646 h 226"/>
                    <a:gd name="T58" fmla="*/ 2147483646 w 546"/>
                    <a:gd name="T59" fmla="*/ 2147483646 h 226"/>
                    <a:gd name="T60" fmla="*/ 2147483646 w 546"/>
                    <a:gd name="T61" fmla="*/ 2147483646 h 226"/>
                    <a:gd name="T62" fmla="*/ 2147483646 w 546"/>
                    <a:gd name="T63" fmla="*/ 2147483646 h 226"/>
                    <a:gd name="T64" fmla="*/ 2147483646 w 546"/>
                    <a:gd name="T65" fmla="*/ 2147483646 h 226"/>
                    <a:gd name="T66" fmla="*/ 2147483646 w 546"/>
                    <a:gd name="T67" fmla="*/ 2147483646 h 226"/>
                    <a:gd name="T68" fmla="*/ 2147483646 w 546"/>
                    <a:gd name="T69" fmla="*/ 2147483646 h 22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546" h="226">
                      <a:moveTo>
                        <a:pt x="481" y="226"/>
                      </a:moveTo>
                      <a:cubicBezTo>
                        <a:pt x="475" y="226"/>
                        <a:pt x="475" y="226"/>
                        <a:pt x="475" y="226"/>
                      </a:cubicBezTo>
                      <a:cubicBezTo>
                        <a:pt x="475" y="206"/>
                        <a:pt x="475" y="206"/>
                        <a:pt x="475" y="206"/>
                      </a:cubicBezTo>
                      <a:cubicBezTo>
                        <a:pt x="479" y="206"/>
                        <a:pt x="479" y="206"/>
                        <a:pt x="479" y="206"/>
                      </a:cubicBezTo>
                      <a:cubicBezTo>
                        <a:pt x="514" y="201"/>
                        <a:pt x="514" y="201"/>
                        <a:pt x="514" y="201"/>
                      </a:cubicBezTo>
                      <a:cubicBezTo>
                        <a:pt x="517" y="200"/>
                        <a:pt x="520" y="197"/>
                        <a:pt x="520" y="194"/>
                      </a:cubicBezTo>
                      <a:cubicBezTo>
                        <a:pt x="526" y="161"/>
                        <a:pt x="526" y="155"/>
                        <a:pt x="526" y="154"/>
                      </a:cubicBezTo>
                      <a:cubicBezTo>
                        <a:pt x="526" y="149"/>
                        <a:pt x="518" y="132"/>
                        <a:pt x="514" y="129"/>
                      </a:cubicBezTo>
                      <a:cubicBezTo>
                        <a:pt x="506" y="126"/>
                        <a:pt x="438" y="107"/>
                        <a:pt x="403" y="97"/>
                      </a:cubicBezTo>
                      <a:cubicBezTo>
                        <a:pt x="401" y="96"/>
                        <a:pt x="401" y="96"/>
                        <a:pt x="401" y="96"/>
                      </a:cubicBezTo>
                      <a:cubicBezTo>
                        <a:pt x="400" y="95"/>
                        <a:pt x="400" y="95"/>
                        <a:pt x="400" y="95"/>
                      </a:cubicBezTo>
                      <a:cubicBezTo>
                        <a:pt x="349" y="53"/>
                        <a:pt x="315" y="40"/>
                        <a:pt x="297" y="34"/>
                      </a:cubicBezTo>
                      <a:cubicBezTo>
                        <a:pt x="278" y="27"/>
                        <a:pt x="105" y="23"/>
                        <a:pt x="87" y="36"/>
                      </a:cubicBezTo>
                      <a:cubicBezTo>
                        <a:pt x="61" y="58"/>
                        <a:pt x="47" y="88"/>
                        <a:pt x="42" y="100"/>
                      </a:cubicBezTo>
                      <a:cubicBezTo>
                        <a:pt x="40" y="106"/>
                        <a:pt x="36" y="111"/>
                        <a:pt x="32" y="116"/>
                      </a:cubicBezTo>
                      <a:cubicBezTo>
                        <a:pt x="31" y="117"/>
                        <a:pt x="31" y="117"/>
                        <a:pt x="31" y="117"/>
                      </a:cubicBezTo>
                      <a:cubicBezTo>
                        <a:pt x="24" y="124"/>
                        <a:pt x="21" y="134"/>
                        <a:pt x="22" y="143"/>
                      </a:cubicBezTo>
                      <a:cubicBezTo>
                        <a:pt x="27" y="180"/>
                        <a:pt x="27" y="180"/>
                        <a:pt x="27" y="180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6" y="200"/>
                        <a:pt x="36" y="200"/>
                        <a:pt x="36" y="200"/>
                      </a:cubicBezTo>
                      <a:cubicBezTo>
                        <a:pt x="36" y="213"/>
                        <a:pt x="36" y="213"/>
                        <a:pt x="36" y="213"/>
                      </a:cubicBezTo>
                      <a:cubicBezTo>
                        <a:pt x="28" y="213"/>
                        <a:pt x="28" y="213"/>
                        <a:pt x="28" y="213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2" y="146"/>
                        <a:pt x="2" y="146"/>
                        <a:pt x="2" y="146"/>
                      </a:cubicBezTo>
                      <a:cubicBezTo>
                        <a:pt x="0" y="131"/>
                        <a:pt x="5" y="115"/>
                        <a:pt x="16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20" y="99"/>
                        <a:pt x="22" y="96"/>
                        <a:pt x="24" y="92"/>
                      </a:cubicBezTo>
                      <a:cubicBezTo>
                        <a:pt x="31" y="76"/>
                        <a:pt x="46" y="45"/>
                        <a:pt x="75" y="21"/>
                      </a:cubicBezTo>
                      <a:cubicBezTo>
                        <a:pt x="99" y="0"/>
                        <a:pt x="284" y="8"/>
                        <a:pt x="304" y="15"/>
                      </a:cubicBezTo>
                      <a:cubicBezTo>
                        <a:pt x="323" y="22"/>
                        <a:pt x="358" y="35"/>
                        <a:pt x="411" y="78"/>
                      </a:cubicBezTo>
                      <a:cubicBezTo>
                        <a:pt x="426" y="82"/>
                        <a:pt x="513" y="108"/>
                        <a:pt x="521" y="110"/>
                      </a:cubicBezTo>
                      <a:cubicBezTo>
                        <a:pt x="536" y="115"/>
                        <a:pt x="546" y="146"/>
                        <a:pt x="546" y="154"/>
                      </a:cubicBezTo>
                      <a:cubicBezTo>
                        <a:pt x="546" y="156"/>
                        <a:pt x="546" y="161"/>
                        <a:pt x="540" y="197"/>
                      </a:cubicBezTo>
                      <a:cubicBezTo>
                        <a:pt x="538" y="209"/>
                        <a:pt x="529" y="218"/>
                        <a:pt x="517" y="220"/>
                      </a:cubicBez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69" name="Freeform 184"/>
                <p:cNvSpPr>
                  <a:spLocks/>
                </p:cNvSpPr>
                <p:nvPr/>
              </p:nvSpPr>
              <p:spPr bwMode="auto">
                <a:xfrm>
                  <a:off x="4168776" y="4392613"/>
                  <a:ext cx="42863" cy="315913"/>
                </a:xfrm>
                <a:custGeom>
                  <a:avLst/>
                  <a:gdLst>
                    <a:gd name="T0" fmla="*/ 2147483646 w 27"/>
                    <a:gd name="T1" fmla="*/ 2147483646 h 202"/>
                    <a:gd name="T2" fmla="*/ 0 w 27"/>
                    <a:gd name="T3" fmla="*/ 2147483646 h 202"/>
                    <a:gd name="T4" fmla="*/ 0 w 27"/>
                    <a:gd name="T5" fmla="*/ 0 h 202"/>
                    <a:gd name="T6" fmla="*/ 2147483646 w 27"/>
                    <a:gd name="T7" fmla="*/ 0 h 202"/>
                    <a:gd name="T8" fmla="*/ 2147483646 w 27"/>
                    <a:gd name="T9" fmla="*/ 2147483646 h 202"/>
                    <a:gd name="T10" fmla="*/ 2147483646 w 27"/>
                    <a:gd name="T11" fmla="*/ 2147483646 h 202"/>
                    <a:gd name="T12" fmla="*/ 2147483646 w 27"/>
                    <a:gd name="T13" fmla="*/ 2147483646 h 2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202">
                      <a:moveTo>
                        <a:pt x="15" y="202"/>
                      </a:moveTo>
                      <a:cubicBezTo>
                        <a:pt x="15" y="199"/>
                        <a:pt x="0" y="142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140"/>
                        <a:pt x="27" y="198"/>
                        <a:pt x="27" y="199"/>
                      </a:cubicBezTo>
                      <a:lnTo>
                        <a:pt x="15" y="20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0" name="Freeform 185"/>
                <p:cNvSpPr>
                  <a:spLocks/>
                </p:cNvSpPr>
                <p:nvPr/>
              </p:nvSpPr>
              <p:spPr bwMode="auto">
                <a:xfrm>
                  <a:off x="4016376" y="4389438"/>
                  <a:ext cx="504825" cy="149225"/>
                </a:xfrm>
                <a:custGeom>
                  <a:avLst/>
                  <a:gdLst>
                    <a:gd name="T0" fmla="*/ 2147483646 w 318"/>
                    <a:gd name="T1" fmla="*/ 2147483646 h 94"/>
                    <a:gd name="T2" fmla="*/ 2147483646 w 318"/>
                    <a:gd name="T3" fmla="*/ 2147483646 h 94"/>
                    <a:gd name="T4" fmla="*/ 0 w 318"/>
                    <a:gd name="T5" fmla="*/ 2147483646 h 94"/>
                    <a:gd name="T6" fmla="*/ 2147483646 w 318"/>
                    <a:gd name="T7" fmla="*/ 0 h 94"/>
                    <a:gd name="T8" fmla="*/ 2147483646 w 318"/>
                    <a:gd name="T9" fmla="*/ 2147483646 h 94"/>
                    <a:gd name="T10" fmla="*/ 2147483646 w 318"/>
                    <a:gd name="T11" fmla="*/ 2147483646 h 94"/>
                    <a:gd name="T12" fmla="*/ 2147483646 w 318"/>
                    <a:gd name="T13" fmla="*/ 2147483646 h 94"/>
                    <a:gd name="T14" fmla="*/ 2147483646 w 318"/>
                    <a:gd name="T15" fmla="*/ 2147483646 h 94"/>
                    <a:gd name="T16" fmla="*/ 2147483646 w 318"/>
                    <a:gd name="T17" fmla="*/ 2147483646 h 94"/>
                    <a:gd name="T18" fmla="*/ 2147483646 w 318"/>
                    <a:gd name="T19" fmla="*/ 2147483646 h 94"/>
                    <a:gd name="T20" fmla="*/ 2147483646 w 318"/>
                    <a:gd name="T21" fmla="*/ 2147483646 h 9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18" h="94">
                      <a:moveTo>
                        <a:pt x="280" y="94"/>
                      </a:moveTo>
                      <a:lnTo>
                        <a:pt x="19" y="94"/>
                      </a:lnTo>
                      <a:lnTo>
                        <a:pt x="0" y="72"/>
                      </a:lnTo>
                      <a:lnTo>
                        <a:pt x="44" y="0"/>
                      </a:lnTo>
                      <a:lnTo>
                        <a:pt x="54" y="7"/>
                      </a:lnTo>
                      <a:lnTo>
                        <a:pt x="15" y="71"/>
                      </a:lnTo>
                      <a:lnTo>
                        <a:pt x="24" y="82"/>
                      </a:lnTo>
                      <a:lnTo>
                        <a:pt x="278" y="82"/>
                      </a:lnTo>
                      <a:lnTo>
                        <a:pt x="312" y="65"/>
                      </a:lnTo>
                      <a:lnTo>
                        <a:pt x="318" y="76"/>
                      </a:lnTo>
                      <a:lnTo>
                        <a:pt x="280" y="94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1" name="Freeform 186"/>
                <p:cNvSpPr>
                  <a:spLocks/>
                </p:cNvSpPr>
                <p:nvPr/>
              </p:nvSpPr>
              <p:spPr bwMode="auto">
                <a:xfrm>
                  <a:off x="4394201" y="4527551"/>
                  <a:ext cx="47625" cy="180975"/>
                </a:xfrm>
                <a:custGeom>
                  <a:avLst/>
                  <a:gdLst>
                    <a:gd name="T0" fmla="*/ 2147483646 w 31"/>
                    <a:gd name="T1" fmla="*/ 2147483646 h 116"/>
                    <a:gd name="T2" fmla="*/ 0 w 31"/>
                    <a:gd name="T3" fmla="*/ 2147483646 h 116"/>
                    <a:gd name="T4" fmla="*/ 2147483646 w 31"/>
                    <a:gd name="T5" fmla="*/ 2147483646 h 116"/>
                    <a:gd name="T6" fmla="*/ 2147483646 w 31"/>
                    <a:gd name="T7" fmla="*/ 0 h 116"/>
                    <a:gd name="T8" fmla="*/ 2147483646 w 31"/>
                    <a:gd name="T9" fmla="*/ 2147483646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116">
                      <a:moveTo>
                        <a:pt x="12" y="116"/>
                      </a:move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" y="65"/>
                        <a:pt x="11" y="2"/>
                        <a:pt x="11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31" y="67"/>
                        <a:pt x="12" y="116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2" name="Rectangle 187"/>
                <p:cNvSpPr>
                  <a:spLocks noChangeArrowheads="1"/>
                </p:cNvSpPr>
                <p:nvPr/>
              </p:nvSpPr>
              <p:spPr bwMode="auto">
                <a:xfrm>
                  <a:off x="4206876" y="4564063"/>
                  <a:ext cx="50800" cy="1905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3" name="Rectangle 188"/>
                <p:cNvSpPr>
                  <a:spLocks noChangeArrowheads="1"/>
                </p:cNvSpPr>
                <p:nvPr/>
              </p:nvSpPr>
              <p:spPr bwMode="auto">
                <a:xfrm>
                  <a:off x="4641851" y="4583113"/>
                  <a:ext cx="77788" cy="25400"/>
                </a:xfrm>
                <a:prstGeom prst="rect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4" name="Freeform 189"/>
                <p:cNvSpPr>
                  <a:spLocks/>
                </p:cNvSpPr>
                <p:nvPr/>
              </p:nvSpPr>
              <p:spPr bwMode="auto">
                <a:xfrm>
                  <a:off x="3927476" y="4424363"/>
                  <a:ext cx="90488" cy="114300"/>
                </a:xfrm>
                <a:custGeom>
                  <a:avLst/>
                  <a:gdLst>
                    <a:gd name="T0" fmla="*/ 2147483646 w 57"/>
                    <a:gd name="T1" fmla="*/ 2147483646 h 72"/>
                    <a:gd name="T2" fmla="*/ 0 w 57"/>
                    <a:gd name="T3" fmla="*/ 2147483646 h 72"/>
                    <a:gd name="T4" fmla="*/ 0 w 57"/>
                    <a:gd name="T5" fmla="*/ 2147483646 h 72"/>
                    <a:gd name="T6" fmla="*/ 2147483646 w 57"/>
                    <a:gd name="T7" fmla="*/ 2147483646 h 72"/>
                    <a:gd name="T8" fmla="*/ 2147483646 w 57"/>
                    <a:gd name="T9" fmla="*/ 2147483646 h 72"/>
                    <a:gd name="T10" fmla="*/ 2147483646 w 57"/>
                    <a:gd name="T11" fmla="*/ 2147483646 h 72"/>
                    <a:gd name="T12" fmla="*/ 2147483646 w 57"/>
                    <a:gd name="T13" fmla="*/ 0 h 72"/>
                    <a:gd name="T14" fmla="*/ 2147483646 w 57"/>
                    <a:gd name="T15" fmla="*/ 2147483646 h 72"/>
                    <a:gd name="T16" fmla="*/ 2147483646 w 57"/>
                    <a:gd name="T17" fmla="*/ 2147483646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72">
                      <a:moveTo>
                        <a:pt x="29" y="72"/>
                      </a:move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22" y="60"/>
                      </a:lnTo>
                      <a:lnTo>
                        <a:pt x="43" y="23"/>
                      </a:lnTo>
                      <a:lnTo>
                        <a:pt x="34" y="5"/>
                      </a:lnTo>
                      <a:lnTo>
                        <a:pt x="45" y="0"/>
                      </a:lnTo>
                      <a:lnTo>
                        <a:pt x="57" y="23"/>
                      </a:lnTo>
                      <a:lnTo>
                        <a:pt x="29" y="7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5" name="Oval 190"/>
                <p:cNvSpPr>
                  <a:spLocks noChangeArrowheads="1"/>
                </p:cNvSpPr>
                <p:nvPr/>
              </p:nvSpPr>
              <p:spPr bwMode="auto">
                <a:xfrm>
                  <a:off x="4171951" y="4672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  <p:sp>
              <p:nvSpPr>
                <p:cNvPr id="276" name="Oval 191"/>
                <p:cNvSpPr>
                  <a:spLocks noChangeArrowheads="1"/>
                </p:cNvSpPr>
                <p:nvPr/>
              </p:nvSpPr>
              <p:spPr bwMode="auto">
                <a:xfrm>
                  <a:off x="4271963" y="4672013"/>
                  <a:ext cx="66675" cy="65088"/>
                </a:xfrm>
                <a:prstGeom prst="ellipse">
                  <a:avLst/>
                </a:prstGeom>
                <a:solidFill>
                  <a:srgbClr val="5A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000">
                    <a:solidFill>
                      <a:srgbClr val="000000"/>
                    </a:solidFill>
                    <a:latin typeface="FrutigerNext LT Medium"/>
                    <a:ea typeface="华文细黑"/>
                  </a:endParaRPr>
                </a:p>
              </p:txBody>
            </p:sp>
          </p:grpSp>
          <p:cxnSp>
            <p:nvCxnSpPr>
              <p:cNvPr id="258" name="直接箭头连接符 257"/>
              <p:cNvCxnSpPr/>
              <p:nvPr/>
            </p:nvCxnSpPr>
            <p:spPr bwMode="auto">
              <a:xfrm flipH="1">
                <a:off x="6873391" y="5650282"/>
                <a:ext cx="360721" cy="138795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dash"/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9" name="直接箭头连接符 258"/>
              <p:cNvCxnSpPr/>
              <p:nvPr/>
            </p:nvCxnSpPr>
            <p:spPr bwMode="auto">
              <a:xfrm flipH="1" flipV="1">
                <a:off x="6376348" y="5664991"/>
                <a:ext cx="427140" cy="11346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260" name="图片 25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2150" y="5517151"/>
                <a:ext cx="251102" cy="362703"/>
              </a:xfrm>
              <a:prstGeom prst="rect">
                <a:avLst/>
              </a:prstGeom>
            </p:spPr>
          </p:pic>
          <p:pic>
            <p:nvPicPr>
              <p:cNvPr id="261" name="图片 26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5401" y="5517579"/>
                <a:ext cx="251102" cy="362703"/>
              </a:xfrm>
              <a:prstGeom prst="rect">
                <a:avLst/>
              </a:prstGeom>
            </p:spPr>
          </p:pic>
        </p:grpSp>
        <p:sp>
          <p:nvSpPr>
            <p:cNvPr id="252" name="矩形 251"/>
            <p:cNvSpPr/>
            <p:nvPr/>
          </p:nvSpPr>
          <p:spPr>
            <a:xfrm>
              <a:off x="337225" y="6203326"/>
              <a:ext cx="1482055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gNB</a:t>
              </a: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</a:t>
              </a:r>
              <a:r>
                <a:rPr lang="zh-CN" altLang="en-US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&amp;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3" name="矩形 252"/>
            <p:cNvSpPr/>
            <p:nvPr/>
          </p:nvSpPr>
          <p:spPr>
            <a:xfrm>
              <a:off x="10202137" y="6196109"/>
              <a:ext cx="1628070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UE</a:t>
              </a: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send, </a:t>
              </a:r>
              <a:r>
                <a:rPr lang="en-US" altLang="zh-CN" sz="110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gNB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5968485" y="6197346"/>
              <a:ext cx="1709374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UE1</a:t>
              </a: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send, UE2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8029674" y="6206566"/>
              <a:ext cx="1628070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 err="1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gNB</a:t>
              </a: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send, UE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6" name="矩形 255"/>
            <p:cNvSpPr/>
            <p:nvPr/>
          </p:nvSpPr>
          <p:spPr>
            <a:xfrm>
              <a:off x="1973721" y="6206728"/>
              <a:ext cx="1871982" cy="270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gNB1</a:t>
              </a:r>
              <a:r>
                <a:rPr lang="en-GB" sz="1100" dirty="0">
                  <a:solidFill>
                    <a:srgbClr val="000000"/>
                  </a:solidFill>
                  <a:ea typeface="黑体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>
                  <a:solidFill>
                    <a:srgbClr val="000000"/>
                  </a:solidFill>
                  <a:cs typeface="Arial" panose="020B0604020202020204" pitchFamily="34" charset="0"/>
                </a:rPr>
                <a:t>send, gNB2 receive</a:t>
              </a:r>
              <a:endParaRPr lang="en-US" sz="1100" dirty="0">
                <a:solidFill>
                  <a:srgbClr val="000000"/>
                </a:solidFill>
                <a:ea typeface="黑体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0" name="矩形 429">
            <a:extLst>
              <a:ext uri="{FF2B5EF4-FFF2-40B4-BE49-F238E27FC236}">
                <a16:creationId xmlns:a16="http://schemas.microsoft.com/office/drawing/2014/main" id="{51076F88-9B92-4E64-A5AD-2AD236EAA759}"/>
              </a:ext>
            </a:extLst>
          </p:cNvPr>
          <p:cNvSpPr/>
          <p:nvPr/>
        </p:nvSpPr>
        <p:spPr bwMode="auto">
          <a:xfrm>
            <a:off x="618209" y="5844145"/>
            <a:ext cx="11036421" cy="394771"/>
          </a:xfrm>
          <a:prstGeom prst="rect">
            <a:avLst/>
          </a:prstGeom>
          <a:solidFill>
            <a:srgbClr val="FFCC66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Observation 1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: SA1 can provide consolidated requirement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宋体" charset="-122"/>
              </a:rPr>
              <a:t>in June.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 SA2 can agree the SID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宋体" charset="-122"/>
              </a:rPr>
              <a:t>in Q3</a:t>
            </a:r>
            <a:r>
              <a:rPr lang="en-US" altLang="zh-CN" sz="1400" kern="0" dirty="0">
                <a:solidFill>
                  <a:srgbClr val="000000"/>
                </a:solidFill>
                <a:ea typeface="宋体" charset="-122"/>
              </a:rPr>
              <a:t>, and start the technical work </a:t>
            </a:r>
            <a:r>
              <a:rPr lang="en-US" altLang="zh-CN" sz="1400" b="1" kern="0" dirty="0">
                <a:solidFill>
                  <a:srgbClr val="C00000"/>
                </a:solidFill>
                <a:ea typeface="宋体" charset="-122"/>
              </a:rPr>
              <a:t>in Q4</a:t>
            </a:r>
            <a:r>
              <a:rPr lang="en-US" altLang="zh-CN" sz="1400" kern="0" dirty="0">
                <a:solidFill>
                  <a:srgbClr val="000000"/>
                </a:solidFill>
                <a:ea typeface="宋体" charset="-122"/>
              </a:rPr>
              <a:t>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8343DF-B82C-4D8C-BE7F-2BC86B23C8D6}"/>
              </a:ext>
            </a:extLst>
          </p:cNvPr>
          <p:cNvSpPr/>
          <p:nvPr/>
        </p:nvSpPr>
        <p:spPr>
          <a:xfrm>
            <a:off x="409798" y="1515941"/>
            <a:ext cx="4947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ratio: 80%.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SID completion time: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June, 2023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WID is expected to be agreed in May</a:t>
            </a:r>
          </a:p>
        </p:txBody>
      </p:sp>
    </p:spTree>
    <p:extLst>
      <p:ext uri="{BB962C8B-B14F-4D97-AF65-F5344CB8AC3E}">
        <p14:creationId xmlns:p14="http://schemas.microsoft.com/office/powerpoint/2010/main" val="2610865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190665" y="172865"/>
            <a:ext cx="11763648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Overview of the enhancements on sensing architecture</a:t>
            </a:r>
          </a:p>
        </p:txBody>
      </p:sp>
      <p:sp>
        <p:nvSpPr>
          <p:cNvPr id="70" name="矩形: 圆角 46">
            <a:extLst>
              <a:ext uri="{FF2B5EF4-FFF2-40B4-BE49-F238E27FC236}">
                <a16:creationId xmlns:a16="http://schemas.microsoft.com/office/drawing/2014/main" id="{D7C39B0B-B5BC-4BA4-990C-E462F190C1C9}"/>
              </a:ext>
            </a:extLst>
          </p:cNvPr>
          <p:cNvSpPr/>
          <p:nvPr/>
        </p:nvSpPr>
        <p:spPr bwMode="auto">
          <a:xfrm>
            <a:off x="514119" y="1728288"/>
            <a:ext cx="11058055" cy="361188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1D03D8B9-D04C-4DE8-AF6D-C3C864951A5C}"/>
              </a:ext>
            </a:extLst>
          </p:cNvPr>
          <p:cNvSpPr/>
          <p:nvPr/>
        </p:nvSpPr>
        <p:spPr>
          <a:xfrm>
            <a:off x="3475539" y="1704241"/>
            <a:ext cx="51345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Expected enhancements from SA2 perspective</a:t>
            </a:r>
            <a:endParaRPr lang="en-US" altLang="zh-CN" sz="2000" dirty="0">
              <a:solidFill>
                <a:srgbClr val="1D1D1A"/>
              </a:solidFill>
              <a:latin typeface="Calibri" panose="020F0502020204030204" pitchFamily="34" charset="0"/>
              <a:ea typeface="华文细黑"/>
              <a:cs typeface="Calibri" panose="020F0502020204030204" pitchFamily="34" charset="0"/>
            </a:endParaRPr>
          </a:p>
        </p:txBody>
      </p:sp>
      <p:sp>
        <p:nvSpPr>
          <p:cNvPr id="72" name="矩形: 圆角 4">
            <a:extLst>
              <a:ext uri="{FF2B5EF4-FFF2-40B4-BE49-F238E27FC236}">
                <a16:creationId xmlns:a16="http://schemas.microsoft.com/office/drawing/2014/main" id="{33005183-5837-4FC0-B440-38168F81FFB8}"/>
              </a:ext>
            </a:extLst>
          </p:cNvPr>
          <p:cNvSpPr/>
          <p:nvPr/>
        </p:nvSpPr>
        <p:spPr bwMode="auto">
          <a:xfrm>
            <a:off x="6377905" y="2257465"/>
            <a:ext cx="5134540" cy="299253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4D4F5986-277C-4857-BB17-18965A873D4C}"/>
              </a:ext>
            </a:extLst>
          </p:cNvPr>
          <p:cNvSpPr/>
          <p:nvPr/>
        </p:nvSpPr>
        <p:spPr>
          <a:xfrm>
            <a:off x="6177994" y="2249921"/>
            <a:ext cx="49702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Possible topics that needs RAN coordination</a:t>
            </a:r>
            <a:endParaRPr lang="en-US" altLang="zh-CN" sz="1400" dirty="0">
              <a:solidFill>
                <a:srgbClr val="1D1D1A"/>
              </a:solidFill>
              <a:latin typeface="Calibri" panose="020F0502020204030204" pitchFamily="34" charset="0"/>
              <a:ea typeface="华文细黑"/>
              <a:cs typeface="Calibri" panose="020F0502020204030204" pitchFamily="34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3DBEA37-5548-4550-8CA0-9F71FBDF9E6F}"/>
              </a:ext>
            </a:extLst>
          </p:cNvPr>
          <p:cNvSpPr txBox="1"/>
          <p:nvPr/>
        </p:nvSpPr>
        <p:spPr>
          <a:xfrm>
            <a:off x="6545580" y="3227493"/>
            <a:ext cx="1950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RAN3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: 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Signaling procedures between involved entities to support sensing control</a:t>
            </a:r>
            <a:endParaRPr lang="en-US" altLang="zh-CN" sz="1200" strike="sngStrike" dirty="0">
              <a:solidFill>
                <a:srgbClr val="000000"/>
              </a:solidFill>
              <a:highlight>
                <a:srgbClr val="FFFF00"/>
              </a:highlight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8804649-5428-4888-9EB3-8B9844152FD0}"/>
              </a:ext>
            </a:extLst>
          </p:cNvPr>
          <p:cNvSpPr txBox="1"/>
          <p:nvPr/>
        </p:nvSpPr>
        <p:spPr>
          <a:xfrm>
            <a:off x="748207" y="2692028"/>
            <a:ext cx="4497966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Sensing service authorization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Sensing service control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Sensing entities registration/discovery 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Sensing measurement collection/result calculation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Sensing result exposure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Policy/Charging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Security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0D6B236D-59B8-47D1-9B94-0FD7713EFB5F}"/>
              </a:ext>
            </a:extLst>
          </p:cNvPr>
          <p:cNvSpPr/>
          <p:nvPr/>
        </p:nvSpPr>
        <p:spPr bwMode="auto">
          <a:xfrm>
            <a:off x="513444" y="5441912"/>
            <a:ext cx="11058730" cy="774278"/>
          </a:xfrm>
          <a:prstGeom prst="rect">
            <a:avLst/>
          </a:prstGeom>
          <a:solidFill>
            <a:srgbClr val="FFCC66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sz="1600" b="1" dirty="0"/>
              <a:t>Observation 2: </a:t>
            </a:r>
            <a:r>
              <a:rPr lang="en-US" altLang="zh-CN" sz="1400" dirty="0"/>
              <a:t>SA2 has topics that can be dealt within SA2 (topics #A), and topics that need RAN coordination (topics #B). Topic #B also includes the one (#B1) that is helpful for the down selection in SA2.</a:t>
            </a:r>
          </a:p>
          <a:p>
            <a:r>
              <a:rPr lang="en-US" altLang="zh-CN" sz="1400" b="1" dirty="0">
                <a:solidFill>
                  <a:srgbClr val="C00000"/>
                </a:solidFill>
              </a:rPr>
              <a:t>SA2 study should start before RAN WGs, and the normative work in SA2 can start independently with RAN PHY study. </a:t>
            </a:r>
            <a:endParaRPr lang="zh-CN" altLang="en-US" sz="1400" b="1" dirty="0">
              <a:solidFill>
                <a:srgbClr val="C00000"/>
              </a:solidFill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4D4F5986-277C-4857-BB17-18965A873D4C}"/>
              </a:ext>
            </a:extLst>
          </p:cNvPr>
          <p:cNvSpPr/>
          <p:nvPr/>
        </p:nvSpPr>
        <p:spPr>
          <a:xfrm>
            <a:off x="1580446" y="2244301"/>
            <a:ext cx="28394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Possible topics can dealt within SA2</a:t>
            </a:r>
            <a:endParaRPr lang="en-US" altLang="zh-CN" sz="1400" dirty="0">
              <a:solidFill>
                <a:srgbClr val="1D1D1A"/>
              </a:solidFill>
              <a:latin typeface="Calibri" panose="020F0502020204030204" pitchFamily="34" charset="0"/>
              <a:ea typeface="华文细黑"/>
              <a:cs typeface="Calibri" panose="020F050202020403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A6ABDBA-0986-49F2-AC5F-B8B97976D6AC}"/>
              </a:ext>
            </a:extLst>
          </p:cNvPr>
          <p:cNvSpPr/>
          <p:nvPr/>
        </p:nvSpPr>
        <p:spPr>
          <a:xfrm>
            <a:off x="6451398" y="4408589"/>
            <a:ext cx="213908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Topics #B: framework in SA2, protocol details in RAN. Reserve resource in RAN side.</a:t>
            </a:r>
            <a:endParaRPr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26336AC7-381C-429B-89C9-83B194355C26}"/>
              </a:ext>
            </a:extLst>
          </p:cNvPr>
          <p:cNvSpPr/>
          <p:nvPr/>
        </p:nvSpPr>
        <p:spPr>
          <a:xfrm>
            <a:off x="913810" y="4529256"/>
            <a:ext cx="5064405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Topics #A: SA2 leads the E2E architecture design and should start the work as earlier as possible to coordinate among different WGs 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F23DAD4-9F7F-40DA-88B1-854C2DFA9DDF}"/>
              </a:ext>
            </a:extLst>
          </p:cNvPr>
          <p:cNvSpPr/>
          <p:nvPr/>
        </p:nvSpPr>
        <p:spPr>
          <a:xfrm>
            <a:off x="190665" y="1222085"/>
            <a:ext cx="8458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Rel-19 ISAC needs the involvement </a:t>
            </a:r>
            <a:r>
              <a:rPr lang="en-US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both SA2 and RAN WGs</a:t>
            </a:r>
            <a:r>
              <a:rPr lang="en-US" altLang="zh-CN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39" name="矩形: 圆角 4">
            <a:extLst>
              <a:ext uri="{FF2B5EF4-FFF2-40B4-BE49-F238E27FC236}">
                <a16:creationId xmlns:a16="http://schemas.microsoft.com/office/drawing/2014/main" id="{27EA2C11-094F-4B27-B6BC-1FFC069F90B7}"/>
              </a:ext>
            </a:extLst>
          </p:cNvPr>
          <p:cNvSpPr/>
          <p:nvPr/>
        </p:nvSpPr>
        <p:spPr bwMode="auto">
          <a:xfrm>
            <a:off x="8596865" y="2692028"/>
            <a:ext cx="2833912" cy="2443837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146C7C05-CC8C-43DF-A17E-BACE3FFFC15F}"/>
              </a:ext>
            </a:extLst>
          </p:cNvPr>
          <p:cNvSpPr/>
          <p:nvPr/>
        </p:nvSpPr>
        <p:spPr>
          <a:xfrm>
            <a:off x="8884333" y="2695319"/>
            <a:ext cx="243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RAN work that justifies the feasibilities of Sensing operations </a:t>
            </a:r>
            <a:endParaRPr lang="en-US" altLang="zh-CN" sz="1200" dirty="0">
              <a:solidFill>
                <a:srgbClr val="1D1D1A"/>
              </a:solidFill>
              <a:latin typeface="Calibri" panose="020F0502020204030204" pitchFamily="34" charset="0"/>
              <a:ea typeface="华文细黑"/>
              <a:cs typeface="Calibri" panose="020F0502020204030204" pitchFamily="34" charset="0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4394B4E5-AC8C-4C5C-B3AB-B42E1508E49A}"/>
              </a:ext>
            </a:extLst>
          </p:cNvPr>
          <p:cNvSpPr txBox="1"/>
          <p:nvPr/>
        </p:nvSpPr>
        <p:spPr>
          <a:xfrm>
            <a:off x="8614068" y="3251246"/>
            <a:ext cx="279950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RAN1/RAN4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: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up to RAN WGs.</a:t>
            </a:r>
            <a:endParaRPr lang="en-US" altLang="zh-CN" sz="1400" strike="sngStrike" baseline="30000" dirty="0">
              <a:solidFill>
                <a:srgbClr val="0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  <a:p>
            <a:pPr marL="432000" lvl="1" indent="-1080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NW-based sensing: 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SA2 is free of dependency of RAN PHY study.</a:t>
            </a:r>
          </a:p>
          <a:p>
            <a:pPr marL="432000" lvl="1" indent="-1080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UE involved sensing: 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to be determined by RAN WGs.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B3A17FF-4561-4024-B774-512FB619DD24}"/>
              </a:ext>
            </a:extLst>
          </p:cNvPr>
          <p:cNvSpPr/>
          <p:nvPr/>
        </p:nvSpPr>
        <p:spPr>
          <a:xfrm>
            <a:off x="8948251" y="4500923"/>
            <a:ext cx="231111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华文细黑"/>
                <a:cs typeface="Calibri" panose="020F0502020204030204" pitchFamily="34" charset="0"/>
              </a:rPr>
              <a:t>Topics #B1: RAN input helpful for down selection</a:t>
            </a:r>
            <a:endParaRPr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3" name="矩形: 圆角 4">
            <a:extLst>
              <a:ext uri="{FF2B5EF4-FFF2-40B4-BE49-F238E27FC236}">
                <a16:creationId xmlns:a16="http://schemas.microsoft.com/office/drawing/2014/main" id="{E2FD276D-DD37-44EB-9D8D-CEE5F3980F3C}"/>
              </a:ext>
            </a:extLst>
          </p:cNvPr>
          <p:cNvSpPr/>
          <p:nvPr/>
        </p:nvSpPr>
        <p:spPr bwMode="auto">
          <a:xfrm>
            <a:off x="591112" y="2257465"/>
            <a:ext cx="5669294" cy="2992535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422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27070" y="5191797"/>
            <a:ext cx="108177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标题 1">
            <a:extLst>
              <a:ext uri="{FF2B5EF4-FFF2-40B4-BE49-F238E27FC236}">
                <a16:creationId xmlns:a16="http://schemas.microsoft.com/office/drawing/2014/main" id="{C7836E5E-227D-4221-BF69-8A9D5C98475D}"/>
              </a:ext>
            </a:extLst>
          </p:cNvPr>
          <p:cNvSpPr txBox="1">
            <a:spLocks/>
          </p:cNvSpPr>
          <p:nvPr/>
        </p:nvSpPr>
        <p:spPr>
          <a:xfrm>
            <a:off x="371238" y="260149"/>
            <a:ext cx="10519708" cy="505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Expectation on the Rel-19 timeline of ISAC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3B57D3F0-F890-4FCD-86E8-570C2E063EF8}"/>
              </a:ext>
            </a:extLst>
          </p:cNvPr>
          <p:cNvCxnSpPr/>
          <p:nvPr/>
        </p:nvCxnSpPr>
        <p:spPr>
          <a:xfrm>
            <a:off x="4335837" y="5067448"/>
            <a:ext cx="0" cy="324465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653953C-EF84-4C01-B5A2-22356936B338}"/>
              </a:ext>
            </a:extLst>
          </p:cNvPr>
          <p:cNvCxnSpPr/>
          <p:nvPr/>
        </p:nvCxnSpPr>
        <p:spPr>
          <a:xfrm>
            <a:off x="7944604" y="5067448"/>
            <a:ext cx="0" cy="324465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CF0B106-06B1-4F90-9F78-657600DCA286}"/>
              </a:ext>
            </a:extLst>
          </p:cNvPr>
          <p:cNvCxnSpPr/>
          <p:nvPr/>
        </p:nvCxnSpPr>
        <p:spPr>
          <a:xfrm>
            <a:off x="11553370" y="5071437"/>
            <a:ext cx="0" cy="324465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97412A8A-6710-4709-8618-7036C213D377}"/>
              </a:ext>
            </a:extLst>
          </p:cNvPr>
          <p:cNvCxnSpPr/>
          <p:nvPr/>
        </p:nvCxnSpPr>
        <p:spPr>
          <a:xfrm>
            <a:off x="727070" y="5067448"/>
            <a:ext cx="0" cy="324465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55" name="箭头: 右 14">
            <a:extLst>
              <a:ext uri="{FF2B5EF4-FFF2-40B4-BE49-F238E27FC236}">
                <a16:creationId xmlns:a16="http://schemas.microsoft.com/office/drawing/2014/main" id="{C4BDB544-6E99-4687-B9B4-A028BBE77CB0}"/>
              </a:ext>
            </a:extLst>
          </p:cNvPr>
          <p:cNvSpPr/>
          <p:nvPr/>
        </p:nvSpPr>
        <p:spPr>
          <a:xfrm>
            <a:off x="3420021" y="4723811"/>
            <a:ext cx="2753200" cy="341697"/>
          </a:xfrm>
          <a:prstGeom prst="rightArrow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A5C3DAC-1CF0-46D7-9C1C-50AE7B30AB0B}"/>
              </a:ext>
            </a:extLst>
          </p:cNvPr>
          <p:cNvSpPr txBox="1"/>
          <p:nvPr/>
        </p:nvSpPr>
        <p:spPr>
          <a:xfrm>
            <a:off x="3650037" y="4502440"/>
            <a:ext cx="1775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SA2 timeline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7" name="箭头: 右 16">
            <a:extLst>
              <a:ext uri="{FF2B5EF4-FFF2-40B4-BE49-F238E27FC236}">
                <a16:creationId xmlns:a16="http://schemas.microsoft.com/office/drawing/2014/main" id="{F80462AC-8F80-4F04-9A52-A67CF4EC4417}"/>
              </a:ext>
            </a:extLst>
          </p:cNvPr>
          <p:cNvSpPr/>
          <p:nvPr/>
        </p:nvSpPr>
        <p:spPr>
          <a:xfrm>
            <a:off x="4335839" y="2712751"/>
            <a:ext cx="6304816" cy="341697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41A5D9E-8273-41C5-8965-1C73000F8407}"/>
              </a:ext>
            </a:extLst>
          </p:cNvPr>
          <p:cNvSpPr txBox="1"/>
          <p:nvPr/>
        </p:nvSpPr>
        <p:spPr>
          <a:xfrm>
            <a:off x="9973243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Q3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6C7ADB3-4D33-4DE4-93F5-6181149DFD21}"/>
              </a:ext>
            </a:extLst>
          </p:cNvPr>
          <p:cNvSpPr txBox="1"/>
          <p:nvPr/>
        </p:nvSpPr>
        <p:spPr>
          <a:xfrm>
            <a:off x="4279868" y="2465978"/>
            <a:ext cx="1775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RAN WGs timeline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箭头: 右 20">
            <a:extLst>
              <a:ext uri="{FF2B5EF4-FFF2-40B4-BE49-F238E27FC236}">
                <a16:creationId xmlns:a16="http://schemas.microsoft.com/office/drawing/2014/main" id="{73CA8FE5-F636-4986-B73E-105D713E43E1}"/>
              </a:ext>
            </a:extLst>
          </p:cNvPr>
          <p:cNvSpPr/>
          <p:nvPr/>
        </p:nvSpPr>
        <p:spPr>
          <a:xfrm>
            <a:off x="10640655" y="2710577"/>
            <a:ext cx="912712" cy="341697"/>
          </a:xfrm>
          <a:prstGeom prst="rightArrow">
            <a:avLst/>
          </a:prstGeom>
          <a:solidFill>
            <a:schemeClr val="bg2">
              <a:alpha val="5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009C777-A13E-4124-AC47-D9F04D355682}"/>
              </a:ext>
            </a:extLst>
          </p:cNvPr>
          <p:cNvSpPr txBox="1"/>
          <p:nvPr/>
        </p:nvSpPr>
        <p:spPr>
          <a:xfrm>
            <a:off x="10758547" y="2716393"/>
            <a:ext cx="794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ASN.1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ACD0BD01-36E9-4221-AB04-167AB6DEC245}"/>
              </a:ext>
            </a:extLst>
          </p:cNvPr>
          <p:cNvCxnSpPr>
            <a:cxnSpLocks/>
          </p:cNvCxnSpPr>
          <p:nvPr/>
        </p:nvCxnSpPr>
        <p:spPr>
          <a:xfrm>
            <a:off x="6173223" y="5200260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83B496BB-3F79-4EA2-BBCC-2920B1FA5390}"/>
              </a:ext>
            </a:extLst>
          </p:cNvPr>
          <p:cNvSpPr txBox="1"/>
          <p:nvPr/>
        </p:nvSpPr>
        <p:spPr>
          <a:xfrm>
            <a:off x="5496538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Q2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9908E73-F6FA-472D-9669-20298FE20873}"/>
              </a:ext>
            </a:extLst>
          </p:cNvPr>
          <p:cNvSpPr txBox="1"/>
          <p:nvPr/>
        </p:nvSpPr>
        <p:spPr>
          <a:xfrm>
            <a:off x="4592611" y="4723811"/>
            <a:ext cx="95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study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6" name="箭头: 右 25">
            <a:extLst>
              <a:ext uri="{FF2B5EF4-FFF2-40B4-BE49-F238E27FC236}">
                <a16:creationId xmlns:a16="http://schemas.microsoft.com/office/drawing/2014/main" id="{C10F98A7-17EA-4093-ACD5-4DFFB55C9075}"/>
              </a:ext>
            </a:extLst>
          </p:cNvPr>
          <p:cNvSpPr/>
          <p:nvPr/>
        </p:nvSpPr>
        <p:spPr>
          <a:xfrm>
            <a:off x="6185367" y="4723811"/>
            <a:ext cx="1825238" cy="341697"/>
          </a:xfrm>
          <a:prstGeom prst="right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7103591-A7E5-4F1D-BA11-B887CA25D8D1}"/>
              </a:ext>
            </a:extLst>
          </p:cNvPr>
          <p:cNvSpPr txBox="1"/>
          <p:nvPr/>
        </p:nvSpPr>
        <p:spPr>
          <a:xfrm>
            <a:off x="6675895" y="4728365"/>
            <a:ext cx="95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normative</a:t>
            </a:r>
            <a:endParaRPr lang="zh-CN" altLang="en-US" sz="1400" b="1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CB0727C-495A-4B9B-B889-41553B49C218}"/>
              </a:ext>
            </a:extLst>
          </p:cNvPr>
          <p:cNvSpPr txBox="1"/>
          <p:nvPr/>
        </p:nvSpPr>
        <p:spPr>
          <a:xfrm>
            <a:off x="4764635" y="2717541"/>
            <a:ext cx="3619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latin typeface="Calibri" panose="020F0502020204030204"/>
                <a:ea typeface="宋体" panose="02010600030101010101" pitchFamily="2" charset="-122"/>
              </a:rPr>
              <a:t>Study + normative (Maybe start from 2024 Q2)</a:t>
            </a:r>
            <a:endParaRPr lang="zh-CN" altLang="en-US" sz="1400" b="1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9" name="箭头: 右 28">
            <a:extLst>
              <a:ext uri="{FF2B5EF4-FFF2-40B4-BE49-F238E27FC236}">
                <a16:creationId xmlns:a16="http://schemas.microsoft.com/office/drawing/2014/main" id="{7906F562-BAD4-48F5-B24E-D8A3B09F5D76}"/>
              </a:ext>
            </a:extLst>
          </p:cNvPr>
          <p:cNvSpPr/>
          <p:nvPr/>
        </p:nvSpPr>
        <p:spPr>
          <a:xfrm>
            <a:off x="4335838" y="2945533"/>
            <a:ext cx="3608763" cy="341697"/>
          </a:xfrm>
          <a:prstGeom prst="rightArrow">
            <a:avLst/>
          </a:prstGeom>
          <a:solidFill>
            <a:schemeClr val="tx1">
              <a:lumMod val="10000"/>
              <a:lumOff val="90000"/>
            </a:schemeClr>
          </a:solidFill>
          <a:ln w="12700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58E5F1D-2D22-496C-B8C9-4D1E9101F885}"/>
              </a:ext>
            </a:extLst>
          </p:cNvPr>
          <p:cNvSpPr txBox="1"/>
          <p:nvPr/>
        </p:nvSpPr>
        <p:spPr>
          <a:xfrm>
            <a:off x="5664130" y="2960422"/>
            <a:ext cx="95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study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43E269F1-79F8-463A-9021-163622C9E0B4}"/>
              </a:ext>
            </a:extLst>
          </p:cNvPr>
          <p:cNvSpPr/>
          <p:nvPr/>
        </p:nvSpPr>
        <p:spPr>
          <a:xfrm>
            <a:off x="6116069" y="4839521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6AAB3382-00BC-4BA2-83BA-9B5C6038F2B0}"/>
              </a:ext>
            </a:extLst>
          </p:cNvPr>
          <p:cNvCxnSpPr>
            <a:cxnSpLocks/>
          </p:cNvCxnSpPr>
          <p:nvPr/>
        </p:nvCxnSpPr>
        <p:spPr>
          <a:xfrm flipV="1">
            <a:off x="6173219" y="3213335"/>
            <a:ext cx="0" cy="1571323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dash"/>
            <a:miter lim="800000"/>
          </a:ln>
          <a:effectLst/>
        </p:spPr>
      </p:cxnSp>
      <p:sp>
        <p:nvSpPr>
          <p:cNvPr id="75" name="椭圆 74">
            <a:extLst>
              <a:ext uri="{FF2B5EF4-FFF2-40B4-BE49-F238E27FC236}">
                <a16:creationId xmlns:a16="http://schemas.microsoft.com/office/drawing/2014/main" id="{038B2543-DCCD-4285-B505-855A6FF106E1}"/>
              </a:ext>
            </a:extLst>
          </p:cNvPr>
          <p:cNvSpPr/>
          <p:nvPr/>
        </p:nvSpPr>
        <p:spPr>
          <a:xfrm>
            <a:off x="6128217" y="3163414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DECB6E8-6738-4DB6-A9DC-C86FABD4E810}"/>
              </a:ext>
            </a:extLst>
          </p:cNvPr>
          <p:cNvSpPr txBox="1"/>
          <p:nvPr/>
        </p:nvSpPr>
        <p:spPr>
          <a:xfrm>
            <a:off x="3613452" y="2817080"/>
            <a:ext cx="740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RAN</a:t>
            </a:r>
            <a:endParaRPr lang="zh-CN" altLang="en-US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5F41E79-6579-44E9-8A13-2B18CFE92562}"/>
              </a:ext>
            </a:extLst>
          </p:cNvPr>
          <p:cNvSpPr txBox="1"/>
          <p:nvPr/>
        </p:nvSpPr>
        <p:spPr>
          <a:xfrm>
            <a:off x="2693526" y="4697587"/>
            <a:ext cx="740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SA2</a:t>
            </a:r>
            <a:endParaRPr lang="zh-CN" altLang="en-US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1" name="箭头: 右 16">
            <a:extLst>
              <a:ext uri="{FF2B5EF4-FFF2-40B4-BE49-F238E27FC236}">
                <a16:creationId xmlns:a16="http://schemas.microsoft.com/office/drawing/2014/main" id="{F80462AC-8F80-4F04-9A52-A67CF4EC4417}"/>
              </a:ext>
            </a:extLst>
          </p:cNvPr>
          <p:cNvSpPr/>
          <p:nvPr/>
        </p:nvSpPr>
        <p:spPr>
          <a:xfrm>
            <a:off x="706610" y="1737524"/>
            <a:ext cx="1767970" cy="341697"/>
          </a:xfrm>
          <a:prstGeom prst="rightArrow">
            <a:avLst/>
          </a:prstGeom>
          <a:solidFill>
            <a:schemeClr val="tx2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箭头: 右 16">
            <a:extLst>
              <a:ext uri="{FF2B5EF4-FFF2-40B4-BE49-F238E27FC236}">
                <a16:creationId xmlns:a16="http://schemas.microsoft.com/office/drawing/2014/main" id="{F80462AC-8F80-4F04-9A52-A67CF4EC4417}"/>
              </a:ext>
            </a:extLst>
          </p:cNvPr>
          <p:cNvSpPr/>
          <p:nvPr/>
        </p:nvSpPr>
        <p:spPr>
          <a:xfrm>
            <a:off x="2544411" y="1737524"/>
            <a:ext cx="1761234" cy="341697"/>
          </a:xfrm>
          <a:prstGeom prst="rightArrow">
            <a:avLst/>
          </a:prstGeom>
          <a:solidFill>
            <a:schemeClr val="tx2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A5C3DAC-1CF0-46D7-9C1C-50AE7B30AB0B}"/>
              </a:ext>
            </a:extLst>
          </p:cNvPr>
          <p:cNvSpPr txBox="1"/>
          <p:nvPr/>
        </p:nvSpPr>
        <p:spPr>
          <a:xfrm>
            <a:off x="2125063" y="1442095"/>
            <a:ext cx="892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TR 100%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43E269F1-79F8-463A-9021-163622C9E0B4}"/>
              </a:ext>
            </a:extLst>
          </p:cNvPr>
          <p:cNvSpPr/>
          <p:nvPr/>
        </p:nvSpPr>
        <p:spPr>
          <a:xfrm>
            <a:off x="2489658" y="5059339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6AAB3382-00BC-4BA2-83BA-9B5C6038F2B0}"/>
              </a:ext>
            </a:extLst>
          </p:cNvPr>
          <p:cNvCxnSpPr>
            <a:cxnSpLocks/>
            <a:stCxn id="84" idx="0"/>
            <a:endCxn id="86" idx="4"/>
          </p:cNvCxnSpPr>
          <p:nvPr/>
        </p:nvCxnSpPr>
        <p:spPr>
          <a:xfrm flipV="1">
            <a:off x="2546808" y="1956961"/>
            <a:ext cx="0" cy="3102378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dash"/>
            <a:miter lim="800000"/>
          </a:ln>
          <a:effectLst/>
        </p:spPr>
      </p:cxnSp>
      <p:sp>
        <p:nvSpPr>
          <p:cNvPr id="86" name="椭圆 85">
            <a:extLst>
              <a:ext uri="{FF2B5EF4-FFF2-40B4-BE49-F238E27FC236}">
                <a16:creationId xmlns:a16="http://schemas.microsoft.com/office/drawing/2014/main" id="{038B2543-DCCD-4285-B505-855A6FF106E1}"/>
              </a:ext>
            </a:extLst>
          </p:cNvPr>
          <p:cNvSpPr/>
          <p:nvPr/>
        </p:nvSpPr>
        <p:spPr>
          <a:xfrm>
            <a:off x="2489658" y="1842661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DECB6E8-6738-4DB6-A9DC-C86FABD4E810}"/>
              </a:ext>
            </a:extLst>
          </p:cNvPr>
          <p:cNvSpPr txBox="1"/>
          <p:nvPr/>
        </p:nvSpPr>
        <p:spPr>
          <a:xfrm>
            <a:off x="120408" y="1715145"/>
            <a:ext cx="740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SA1</a:t>
            </a:r>
            <a:endParaRPr lang="zh-CN" altLang="en-US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9908E73-F6FA-472D-9669-20298FE20873}"/>
              </a:ext>
            </a:extLst>
          </p:cNvPr>
          <p:cNvSpPr txBox="1"/>
          <p:nvPr/>
        </p:nvSpPr>
        <p:spPr>
          <a:xfrm>
            <a:off x="684921" y="1753544"/>
            <a:ext cx="95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study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9908E73-F6FA-472D-9669-20298FE20873}"/>
              </a:ext>
            </a:extLst>
          </p:cNvPr>
          <p:cNvSpPr txBox="1"/>
          <p:nvPr/>
        </p:nvSpPr>
        <p:spPr>
          <a:xfrm>
            <a:off x="2727089" y="1753543"/>
            <a:ext cx="95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normative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43E269F1-79F8-463A-9021-163622C9E0B4}"/>
              </a:ext>
            </a:extLst>
          </p:cNvPr>
          <p:cNvSpPr/>
          <p:nvPr/>
        </p:nvSpPr>
        <p:spPr>
          <a:xfrm>
            <a:off x="4278268" y="5085960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6AAB3382-00BC-4BA2-83BA-9B5C6038F2B0}"/>
              </a:ext>
            </a:extLst>
          </p:cNvPr>
          <p:cNvCxnSpPr>
            <a:cxnSpLocks/>
            <a:stCxn id="92" idx="0"/>
            <a:endCxn id="94" idx="4"/>
          </p:cNvCxnSpPr>
          <p:nvPr/>
        </p:nvCxnSpPr>
        <p:spPr>
          <a:xfrm flipV="1">
            <a:off x="4335418" y="1977464"/>
            <a:ext cx="0" cy="3108496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dash"/>
            <a:miter lim="800000"/>
          </a:ln>
          <a:effectLst/>
        </p:spPr>
      </p:cxnSp>
      <p:sp>
        <p:nvSpPr>
          <p:cNvPr id="94" name="椭圆 93">
            <a:extLst>
              <a:ext uri="{FF2B5EF4-FFF2-40B4-BE49-F238E27FC236}">
                <a16:creationId xmlns:a16="http://schemas.microsoft.com/office/drawing/2014/main" id="{038B2543-DCCD-4285-B505-855A6FF106E1}"/>
              </a:ext>
            </a:extLst>
          </p:cNvPr>
          <p:cNvSpPr/>
          <p:nvPr/>
        </p:nvSpPr>
        <p:spPr>
          <a:xfrm>
            <a:off x="4278268" y="1863164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0A5C3DAC-1CF0-46D7-9C1C-50AE7B30AB0B}"/>
              </a:ext>
            </a:extLst>
          </p:cNvPr>
          <p:cNvSpPr txBox="1"/>
          <p:nvPr/>
        </p:nvSpPr>
        <p:spPr>
          <a:xfrm>
            <a:off x="3833377" y="1453575"/>
            <a:ext cx="892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TS 100%</a:t>
            </a:r>
            <a:endParaRPr lang="zh-CN" altLang="en-US" sz="14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" name="对话气泡: 矩形 38">
            <a:extLst>
              <a:ext uri="{FF2B5EF4-FFF2-40B4-BE49-F238E27FC236}">
                <a16:creationId xmlns:a16="http://schemas.microsoft.com/office/drawing/2014/main" id="{5DD2974F-5D71-4FAF-8A9C-C078344F0656}"/>
              </a:ext>
            </a:extLst>
          </p:cNvPr>
          <p:cNvSpPr/>
          <p:nvPr/>
        </p:nvSpPr>
        <p:spPr>
          <a:xfrm>
            <a:off x="1243644" y="4350810"/>
            <a:ext cx="1168305" cy="501006"/>
          </a:xfrm>
          <a:prstGeom prst="wedgeRectCallout">
            <a:avLst>
              <a:gd name="adj1" fmla="val 97939"/>
              <a:gd name="adj2" fmla="val 110545"/>
            </a:avLst>
          </a:prstGeom>
          <a:solidFill>
            <a:sysClr val="window" lastClr="FFFFFF"/>
          </a:solidFill>
          <a:ln w="12700" cap="flat" cmpd="sng" algn="ctr">
            <a:solidFill>
              <a:srgbClr val="A5A5A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200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SA2 agrees the SID in Q3</a:t>
            </a:r>
            <a:endParaRPr lang="zh-CN" altLang="en-US" sz="1200" kern="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24C47E28-6E9A-48F0-A073-34AACB1E1C31}"/>
              </a:ext>
            </a:extLst>
          </p:cNvPr>
          <p:cNvSpPr/>
          <p:nvPr/>
        </p:nvSpPr>
        <p:spPr bwMode="auto">
          <a:xfrm>
            <a:off x="727070" y="3978013"/>
            <a:ext cx="3915064" cy="339417"/>
          </a:xfrm>
          <a:prstGeom prst="rect">
            <a:avLst/>
          </a:prstGeom>
          <a:solidFill>
            <a:srgbClr val="FFCC66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dirty="0"/>
              <a:t> Observation 3: </a:t>
            </a:r>
            <a:r>
              <a:rPr lang="en-US" altLang="zh-CN" sz="1400" dirty="0">
                <a:solidFill>
                  <a:srgbClr val="1D1D1A"/>
                </a:solidFill>
                <a:ea typeface="宋体" charset="-122"/>
              </a:rPr>
              <a:t>SA2 can start the work in Q4.</a:t>
            </a:r>
            <a:endParaRPr lang="zh-CN" altLang="en-US" sz="1400" kern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CC2CFFBD-73DF-497D-A415-B68C8214FA79}"/>
              </a:ext>
            </a:extLst>
          </p:cNvPr>
          <p:cNvSpPr/>
          <p:nvPr/>
        </p:nvSpPr>
        <p:spPr bwMode="auto">
          <a:xfrm>
            <a:off x="5364100" y="3690536"/>
            <a:ext cx="4891907" cy="461546"/>
          </a:xfrm>
          <a:prstGeom prst="rect">
            <a:avLst/>
          </a:prstGeom>
          <a:solidFill>
            <a:srgbClr val="FFCC66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200" b="1" dirty="0"/>
              <a:t>Observation 4: </a:t>
            </a:r>
            <a:r>
              <a:rPr lang="en-US" altLang="zh-CN" sz="1200" dirty="0">
                <a:solidFill>
                  <a:srgbClr val="1D1D1A"/>
                </a:solidFill>
                <a:ea typeface="宋体" charset="-122"/>
              </a:rPr>
              <a:t>SA2 coordinates with RAN in study/normative phase for RAN-related aspects, as what we did in many</a:t>
            </a:r>
            <a:r>
              <a:rPr lang="zh-CN" altLang="en-US" sz="1200" dirty="0">
                <a:solidFill>
                  <a:srgbClr val="1D1D1A"/>
                </a:solidFill>
                <a:ea typeface="宋体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ea typeface="宋体" charset="-122"/>
              </a:rPr>
              <a:t>prior Rel-19 studies </a:t>
            </a:r>
            <a:endParaRPr lang="zh-CN" altLang="en-US" sz="1200" kern="0" dirty="0">
              <a:solidFill>
                <a:srgbClr val="000000"/>
              </a:solidFill>
              <a:ea typeface="宋体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F7441A7-C028-4431-A4F6-2C8EA3B2E7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928055"/>
              </p:ext>
            </p:extLst>
          </p:nvPr>
        </p:nvGraphicFramePr>
        <p:xfrm>
          <a:off x="711597" y="5405243"/>
          <a:ext cx="1083324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23271">
                  <a:extLst>
                    <a:ext uri="{9D8B030D-6E8A-4147-A177-3AD203B41FA5}">
                      <a16:colId xmlns:a16="http://schemas.microsoft.com/office/drawing/2014/main" val="4246270869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420359631"/>
                    </a:ext>
                  </a:extLst>
                </a:gridCol>
                <a:gridCol w="3609519">
                  <a:extLst>
                    <a:ext uri="{9D8B030D-6E8A-4147-A177-3AD203B41FA5}">
                      <a16:colId xmlns:a16="http://schemas.microsoft.com/office/drawing/2014/main" val="3624872791"/>
                    </a:ext>
                  </a:extLst>
                </a:gridCol>
              </a:tblGrid>
              <a:tr h="2587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zh-CN" altLang="en-US" sz="12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zh-CN" altLang="en-US" sz="12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zh-CN" altLang="en-US" sz="12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64702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D77394B8-8DA4-45BA-9C75-113FDDAC6F15}"/>
              </a:ext>
            </a:extLst>
          </p:cNvPr>
          <p:cNvSpPr/>
          <p:nvPr/>
        </p:nvSpPr>
        <p:spPr>
          <a:xfrm>
            <a:off x="1925329" y="5132990"/>
            <a:ext cx="399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Q2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7157B324-D393-4A9B-A81C-9425D8225A95}"/>
              </a:ext>
            </a:extLst>
          </p:cNvPr>
          <p:cNvCxnSpPr>
            <a:cxnSpLocks/>
          </p:cNvCxnSpPr>
          <p:nvPr/>
        </p:nvCxnSpPr>
        <p:spPr>
          <a:xfrm>
            <a:off x="414108" y="5419330"/>
            <a:ext cx="11452513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A6A70F98-F49D-44F2-9034-260BDC76EC48}"/>
              </a:ext>
            </a:extLst>
          </p:cNvPr>
          <p:cNvCxnSpPr>
            <a:cxnSpLocks/>
          </p:cNvCxnSpPr>
          <p:nvPr/>
        </p:nvCxnSpPr>
        <p:spPr>
          <a:xfrm>
            <a:off x="3421436" y="5200259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D9B21EE0-004F-4410-BFF5-0FCFECEC8008}"/>
              </a:ext>
            </a:extLst>
          </p:cNvPr>
          <p:cNvSpPr txBox="1"/>
          <p:nvPr/>
        </p:nvSpPr>
        <p:spPr>
          <a:xfrm>
            <a:off x="3655428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Q4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D1765A01-B392-428B-B9FB-E591EE22BE31}"/>
              </a:ext>
            </a:extLst>
          </p:cNvPr>
          <p:cNvCxnSpPr>
            <a:cxnSpLocks/>
          </p:cNvCxnSpPr>
          <p:nvPr/>
        </p:nvCxnSpPr>
        <p:spPr>
          <a:xfrm>
            <a:off x="2544411" y="5198806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366250A1-4A54-4FE2-ACD2-C1A2EB5B56FB}"/>
              </a:ext>
            </a:extLst>
          </p:cNvPr>
          <p:cNvSpPr txBox="1"/>
          <p:nvPr/>
        </p:nvSpPr>
        <p:spPr>
          <a:xfrm>
            <a:off x="2747391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Q3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0330C40-66BC-4D8F-ACEA-319D55885588}"/>
              </a:ext>
            </a:extLst>
          </p:cNvPr>
          <p:cNvSpPr txBox="1"/>
          <p:nvPr/>
        </p:nvSpPr>
        <p:spPr>
          <a:xfrm>
            <a:off x="6382229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Q3</a:t>
            </a:r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DE19606D-92D2-4D2C-9B7F-B12362172FD5}"/>
              </a:ext>
            </a:extLst>
          </p:cNvPr>
          <p:cNvCxnSpPr>
            <a:cxnSpLocks/>
          </p:cNvCxnSpPr>
          <p:nvPr/>
        </p:nvCxnSpPr>
        <p:spPr>
          <a:xfrm>
            <a:off x="7081940" y="5200260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1AD3FA25-38E3-4168-A32F-FA10A528D890}"/>
              </a:ext>
            </a:extLst>
          </p:cNvPr>
          <p:cNvCxnSpPr>
            <a:cxnSpLocks/>
          </p:cNvCxnSpPr>
          <p:nvPr/>
        </p:nvCxnSpPr>
        <p:spPr>
          <a:xfrm>
            <a:off x="9739796" y="5200260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42440D5B-9DA4-4A06-82C8-2AA759B0CEED}"/>
              </a:ext>
            </a:extLst>
          </p:cNvPr>
          <p:cNvCxnSpPr>
            <a:cxnSpLocks/>
          </p:cNvCxnSpPr>
          <p:nvPr/>
        </p:nvCxnSpPr>
        <p:spPr>
          <a:xfrm>
            <a:off x="10640654" y="5197800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3252E87-3FF8-4AD5-A578-9F898C286654}"/>
              </a:ext>
            </a:extLst>
          </p:cNvPr>
          <p:cNvSpPr txBox="1"/>
          <p:nvPr/>
        </p:nvSpPr>
        <p:spPr>
          <a:xfrm>
            <a:off x="10810569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Q4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D73A369-1270-4138-8C8F-48096FE373EA}"/>
              </a:ext>
            </a:extLst>
          </p:cNvPr>
          <p:cNvSpPr txBox="1"/>
          <p:nvPr/>
        </p:nvSpPr>
        <p:spPr>
          <a:xfrm>
            <a:off x="7221456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Q4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6A70F98-F49D-44F2-9034-260BDC76EC48}"/>
              </a:ext>
            </a:extLst>
          </p:cNvPr>
          <p:cNvCxnSpPr>
            <a:cxnSpLocks/>
          </p:cNvCxnSpPr>
          <p:nvPr/>
        </p:nvCxnSpPr>
        <p:spPr>
          <a:xfrm>
            <a:off x="1590595" y="5200259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D77394B8-8DA4-45BA-9C75-113FDDAC6F15}"/>
              </a:ext>
            </a:extLst>
          </p:cNvPr>
          <p:cNvSpPr/>
          <p:nvPr/>
        </p:nvSpPr>
        <p:spPr>
          <a:xfrm>
            <a:off x="961275" y="5132990"/>
            <a:ext cx="399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Q1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ACD0BD01-36E9-4221-AB04-167AB6DEC245}"/>
              </a:ext>
            </a:extLst>
          </p:cNvPr>
          <p:cNvCxnSpPr>
            <a:cxnSpLocks/>
          </p:cNvCxnSpPr>
          <p:nvPr/>
        </p:nvCxnSpPr>
        <p:spPr>
          <a:xfrm>
            <a:off x="5267212" y="5200258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3B496BB-3F79-4EA2-BBCC-2920B1FA5390}"/>
              </a:ext>
            </a:extLst>
          </p:cNvPr>
          <p:cNvSpPr txBox="1"/>
          <p:nvPr/>
        </p:nvSpPr>
        <p:spPr>
          <a:xfrm>
            <a:off x="4532021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Q1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1AD3FA25-38E3-4168-A32F-FA10A528D890}"/>
              </a:ext>
            </a:extLst>
          </p:cNvPr>
          <p:cNvCxnSpPr>
            <a:cxnSpLocks/>
          </p:cNvCxnSpPr>
          <p:nvPr/>
        </p:nvCxnSpPr>
        <p:spPr>
          <a:xfrm>
            <a:off x="8900897" y="5206189"/>
            <a:ext cx="0" cy="189713"/>
          </a:xfrm>
          <a:prstGeom prst="line">
            <a:avLst/>
          </a:prstGeom>
          <a:noFill/>
          <a:ln w="6350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3B496BB-3F79-4EA2-BBCC-2920B1FA5390}"/>
              </a:ext>
            </a:extLst>
          </p:cNvPr>
          <p:cNvSpPr txBox="1"/>
          <p:nvPr/>
        </p:nvSpPr>
        <p:spPr>
          <a:xfrm>
            <a:off x="9067726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Q2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83B496BB-3F79-4EA2-BBCC-2920B1FA5390}"/>
              </a:ext>
            </a:extLst>
          </p:cNvPr>
          <p:cNvSpPr txBox="1"/>
          <p:nvPr/>
        </p:nvSpPr>
        <p:spPr>
          <a:xfrm>
            <a:off x="8172459" y="5132990"/>
            <a:ext cx="500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Q1</a:t>
            </a: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B7342B9F-6F13-4084-8DCD-BAD3FA70101B}"/>
              </a:ext>
            </a:extLst>
          </p:cNvPr>
          <p:cNvSpPr/>
          <p:nvPr/>
        </p:nvSpPr>
        <p:spPr>
          <a:xfrm>
            <a:off x="7908451" y="4820549"/>
            <a:ext cx="114300" cy="114300"/>
          </a:xfrm>
          <a:prstGeom prst="ellipse">
            <a:avLst/>
          </a:prstGeom>
          <a:solidFill>
            <a:sysClr val="window" lastClr="FFFFFF"/>
          </a:solidFill>
          <a:ln w="508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96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33115" y="244731"/>
            <a:ext cx="9861505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sz="2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Expectation on work scope of Rel-19 ISAC</a:t>
            </a:r>
          </a:p>
        </p:txBody>
      </p:sp>
      <p:sp>
        <p:nvSpPr>
          <p:cNvPr id="41" name="内容占位符 2">
            <a:extLst>
              <a:ext uri="{FF2B5EF4-FFF2-40B4-BE49-F238E27FC236}">
                <a16:creationId xmlns:a16="http://schemas.microsoft.com/office/drawing/2014/main" id="{91C143DF-4B0B-45B9-9AC0-0CD945B34703}"/>
              </a:ext>
            </a:extLst>
          </p:cNvPr>
          <p:cNvSpPr txBox="1">
            <a:spLocks/>
          </p:cNvSpPr>
          <p:nvPr/>
        </p:nvSpPr>
        <p:spPr>
          <a:xfrm>
            <a:off x="341363" y="1094427"/>
            <a:ext cx="11336112" cy="5063092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itchFamily="34" charset="0"/>
              <a:buChar char="•"/>
              <a:defRPr sz="2098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Wingdings" pitchFamily="2" charset="2"/>
              <a:buChar char="Ø"/>
              <a:defRPr sz="311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+mn-lt"/>
                <a:ea typeface="+mj-ea"/>
              </a:rPr>
              <a:t>SA2 is assumed to provide a future-proof architecture for supporting all potential sensing modes and is free of RAN dependency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endParaRPr lang="en-US" altLang="zh-CN" sz="1600" b="1" dirty="0">
              <a:solidFill>
                <a:srgbClr val="000000"/>
              </a:solidFill>
              <a:latin typeface="+mn-lt"/>
              <a:ea typeface="+mj-ea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+mn-lt"/>
                <a:ea typeface="+mj-ea"/>
              </a:rPr>
              <a:t>Have an end-to-end support for ISAC in Rel-19, at least for some use cases identified by SA1.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/>
            </a:pPr>
            <a:endParaRPr lang="en-US" altLang="zh-CN" sz="1400" dirty="0">
              <a:solidFill>
                <a:srgbClr val="000000"/>
              </a:solidFill>
              <a:latin typeface="+mn-lt"/>
              <a:ea typeface="+mj-ea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+mn-lt"/>
                <a:ea typeface="+mj-ea"/>
              </a:rPr>
              <a:t>Work split among the WGs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0000"/>
                </a:solidFill>
                <a:ea typeface="+mj-ea"/>
              </a:rPr>
              <a:t>SA2:</a:t>
            </a:r>
            <a:r>
              <a:rPr lang="en-US" altLang="zh-CN" sz="1400" dirty="0">
                <a:solidFill>
                  <a:srgbClr val="000000"/>
                </a:solidFill>
                <a:ea typeface="+mj-ea"/>
              </a:rPr>
              <a:t> E2E architectural design under full MNO control, </a:t>
            </a:r>
            <a:r>
              <a:rPr lang="en-US" altLang="zh-CN" sz="1400" dirty="0">
                <a:solidFill>
                  <a:srgbClr val="000000"/>
                </a:solidFill>
              </a:rPr>
              <a:t>use the 5G system architecture as the baseline.</a:t>
            </a:r>
            <a:endParaRPr lang="en-US" altLang="zh-CN" sz="1400" dirty="0">
              <a:solidFill>
                <a:srgbClr val="000000"/>
              </a:solidFill>
              <a:ea typeface="+mj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0000"/>
                </a:solidFill>
                <a:ea typeface="+mj-ea"/>
              </a:rPr>
              <a:t>RAN3</a:t>
            </a:r>
            <a:r>
              <a:rPr lang="en-US" altLang="zh-CN" sz="1400" dirty="0">
                <a:solidFill>
                  <a:srgbClr val="000000"/>
                </a:solidFill>
                <a:ea typeface="+mj-ea"/>
              </a:rPr>
              <a:t>: Protocol design in coordination with SA2.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0000"/>
                </a:solidFill>
                <a:ea typeface="+mj-ea"/>
              </a:rPr>
              <a:t>RAN1/RAN4</a:t>
            </a:r>
            <a:r>
              <a:rPr lang="en-US" altLang="zh-CN" sz="1400" dirty="0">
                <a:solidFill>
                  <a:srgbClr val="000000"/>
                </a:solidFill>
                <a:ea typeface="+mj-ea"/>
              </a:rPr>
              <a:t>: TBD (RAN WGs to determine). SA2 can start the work independently.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endParaRPr lang="en-US" altLang="zh-CN" sz="1400" dirty="0">
              <a:solidFill>
                <a:srgbClr val="000000"/>
              </a:solidFill>
              <a:latin typeface="+mn-lt"/>
              <a:ea typeface="+mj-ea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+mn-lt"/>
                <a:ea typeface="+mj-ea"/>
              </a:rPr>
              <a:t>No restrictions on the future enhancement for sensing</a:t>
            </a:r>
          </a:p>
        </p:txBody>
      </p:sp>
    </p:spTree>
    <p:extLst>
      <p:ext uri="{BB962C8B-B14F-4D97-AF65-F5344CB8AC3E}">
        <p14:creationId xmlns:p14="http://schemas.microsoft.com/office/powerpoint/2010/main" val="596152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90665" y="172865"/>
            <a:ext cx="11763648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Proposal</a:t>
            </a:r>
            <a:endParaRPr lang="en-GB" sz="2400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1" name="内容占位符 2">
            <a:extLst>
              <a:ext uri="{FF2B5EF4-FFF2-40B4-BE49-F238E27FC236}">
                <a16:creationId xmlns:a16="http://schemas.microsoft.com/office/drawing/2014/main" id="{91C143DF-4B0B-45B9-9AC0-0CD945B34703}"/>
              </a:ext>
            </a:extLst>
          </p:cNvPr>
          <p:cNvSpPr txBox="1">
            <a:spLocks/>
          </p:cNvSpPr>
          <p:nvPr/>
        </p:nvSpPr>
        <p:spPr>
          <a:xfrm>
            <a:off x="341363" y="1094427"/>
            <a:ext cx="11612950" cy="4649240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itchFamily="34" charset="0"/>
              <a:buChar char="•"/>
              <a:defRPr sz="2098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Wingdings" pitchFamily="2" charset="2"/>
              <a:buChar char="Ø"/>
              <a:defRPr sz="311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It is proposed to agree the ISAC SID in 2023Q3 and start the technical work in 2023 Q4.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It is proposed to complete the basic yet future-proved ISAC feature in Rel-19 SA2, including the SID and WID. </a:t>
            </a:r>
            <a:br>
              <a:rPr lang="zh-CN" altLang="en-US" sz="1400" dirty="0">
                <a:solidFill>
                  <a:srgbClr val="000000"/>
                </a:solidFill>
              </a:rPr>
            </a:br>
            <a:br>
              <a:rPr lang="zh-CN" altLang="en-US" sz="1400" dirty="0">
                <a:solidFill>
                  <a:srgbClr val="000000"/>
                </a:solidFill>
              </a:rPr>
            </a:br>
            <a:endParaRPr lang="en-US" altLang="zh-CN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7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153106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6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7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15437</TotalTime>
  <Words>709</Words>
  <Application>Microsoft Office PowerPoint</Application>
  <PresentationFormat>自定义</PresentationFormat>
  <Paragraphs>99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32" baseType="lpstr">
      <vt:lpstr>.AppleSystemUIFont</vt:lpstr>
      <vt:lpstr>Arial Unicode MS</vt:lpstr>
      <vt:lpstr>FrutigerNext LT Bold</vt:lpstr>
      <vt:lpstr>FrutigerNext LT Medium</vt:lpstr>
      <vt:lpstr>Microsoft YaHei UI</vt:lpstr>
      <vt:lpstr>MS PGothic</vt:lpstr>
      <vt:lpstr>等线</vt:lpstr>
      <vt:lpstr>等线 Light</vt:lpstr>
      <vt:lpstr>黑体</vt:lpstr>
      <vt:lpstr>华文细黑</vt:lpstr>
      <vt:lpstr>宋体</vt:lpstr>
      <vt:lpstr>Microsoft YaHei</vt:lpstr>
      <vt:lpstr>Microsoft YaHei</vt:lpstr>
      <vt:lpstr>Arial</vt:lpstr>
      <vt:lpstr>Calibri</vt:lpstr>
      <vt:lpstr>Calibri Light</vt:lpstr>
      <vt:lpstr>Times New Roman</vt:lpstr>
      <vt:lpstr>Wingdings</vt:lpstr>
      <vt:lpstr>封面页_图片版 </vt:lpstr>
      <vt:lpstr>7_章节页</vt:lpstr>
      <vt:lpstr>2_Chapter page</vt:lpstr>
      <vt:lpstr>End page</vt:lpstr>
      <vt:lpstr>8_章节页</vt:lpstr>
      <vt:lpstr>章节页</vt:lpstr>
      <vt:lpstr>9_主题1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FS_XRM进展介绍</dc:title>
  <dc:creator>Qi Pan -0519</dc:creator>
  <cp:lastModifiedBy>Huawei</cp:lastModifiedBy>
  <cp:revision>500</cp:revision>
  <dcterms:created xsi:type="dcterms:W3CDTF">2022-05-24T11:40:49Z</dcterms:created>
  <dcterms:modified xsi:type="dcterms:W3CDTF">2023-05-12T11:00:38Z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(3)UFFhCEZ9DaeIx3ZEMTH034tohOoJspxo450Iloxywk+LxzJwz0iK1lFcHBRwZIITI9iNcaTz
AQzaIN+6Hchf8El5yIQmA7NfwCQl7VPJfPP0MeZEXOXThaO6Ai9RGf2qM7KyaqzviQDUphXT
OADLn73F6lDiSVvp3HRR0/Ng0fOgPijhFGpnpcekuL6OECMQ8f5zEhc/nGz43Wspi5zkKGWy
R4C9xLjW0Pg5bdv3CV</vt:lpwstr>
  </property>
  <property fmtid="{D5CDD505-2E9C-101B-9397-08002B2CF9AE}" pid="3" name="_2015_ms_pID_7253431">
    <vt:lpwstr>wMuQZrpLHkC9Nn26vgWdT43XeIqDHbybtAfShCBNXrjzmvxzy8w3Lb
MzSOeOvobSqo7LTngv4SvjuhaPxU8AIAgBtdYZ+U6emOSj3K5lk5Vn5o5OT9CCd0OLU0c1k0
PpSMnO79Tt6wAL1B+cs1v6grqYqsZa80UpJtgMLme0ZOevnsr0/1zqXbTo/GrP5uVjerDGjN
alARQB0bOLQP/s0FDK4u2jfkk8eRZInt+oDa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1683533582</vt:lpwstr>
  </property>
</Properties>
</file>